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2" r:id="rId2"/>
    <p:sldId id="261" r:id="rId3"/>
    <p:sldId id="262" r:id="rId4"/>
    <p:sldId id="257" r:id="rId5"/>
    <p:sldId id="381" r:id="rId6"/>
    <p:sldId id="382" r:id="rId7"/>
    <p:sldId id="384" r:id="rId8"/>
    <p:sldId id="383" r:id="rId9"/>
    <p:sldId id="387" r:id="rId10"/>
    <p:sldId id="388" r:id="rId11"/>
    <p:sldId id="390" r:id="rId12"/>
    <p:sldId id="393" r:id="rId13"/>
    <p:sldId id="394" r:id="rId14"/>
    <p:sldId id="395" r:id="rId15"/>
    <p:sldId id="396" r:id="rId16"/>
    <p:sldId id="397" r:id="rId17"/>
    <p:sldId id="404" r:id="rId18"/>
    <p:sldId id="405" r:id="rId19"/>
    <p:sldId id="406" r:id="rId20"/>
    <p:sldId id="407" r:id="rId21"/>
    <p:sldId id="408" r:id="rId22"/>
    <p:sldId id="398" r:id="rId23"/>
    <p:sldId id="399" r:id="rId24"/>
    <p:sldId id="400" r:id="rId25"/>
    <p:sldId id="401" r:id="rId26"/>
    <p:sldId id="402" r:id="rId27"/>
    <p:sldId id="403" r:id="rId28"/>
    <p:sldId id="409" r:id="rId29"/>
    <p:sldId id="392" r:id="rId30"/>
    <p:sldId id="278" r:id="rId31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2E3CA9A-02A5-484C-969E-C273A05AC39A}">
          <p14:sldIdLst>
            <p14:sldId id="342"/>
            <p14:sldId id="261"/>
            <p14:sldId id="262"/>
            <p14:sldId id="257"/>
            <p14:sldId id="381"/>
            <p14:sldId id="382"/>
            <p14:sldId id="384"/>
            <p14:sldId id="383"/>
            <p14:sldId id="387"/>
            <p14:sldId id="388"/>
            <p14:sldId id="390"/>
            <p14:sldId id="393"/>
            <p14:sldId id="394"/>
            <p14:sldId id="395"/>
            <p14:sldId id="396"/>
            <p14:sldId id="397"/>
            <p14:sldId id="404"/>
            <p14:sldId id="405"/>
            <p14:sldId id="406"/>
            <p14:sldId id="407"/>
            <p14:sldId id="408"/>
            <p14:sldId id="398"/>
            <p14:sldId id="399"/>
            <p14:sldId id="400"/>
            <p14:sldId id="401"/>
            <p14:sldId id="402"/>
            <p14:sldId id="403"/>
            <p14:sldId id="409"/>
            <p14:sldId id="392"/>
            <p14:sldId id="278"/>
          </p14:sldIdLst>
        </p14:section>
        <p14:section name="模板说明" id="{DBE2A207-6FC8-47D2-A47F-8A7924D8A78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307"/>
    <a:srgbClr val="F5AD14"/>
    <a:srgbClr val="559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C60-A68E-4E75-B125-E8EDE2FBD7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D143C8B3-B28C-40DA-B8FF-E6D1403E7D52}" type="datetimeFigureOut">
              <a:rPr lang="zh-CN" altLang="en-US" smtClean="0"/>
              <a:t>2023/6/30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C1692C60-A68E-4E75-B125-E8EDE2FBD74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s://www.pptx.cn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816495"/>
            <a:ext cx="769794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2F2F2"/>
                </a:solidFill>
                <a:latin typeface="Impact" panose="020B0806030902050204" pitchFamily="34" charset="0"/>
              </a:rPr>
              <a:t>2022</a:t>
            </a:r>
            <a:endParaRPr lang="zh-CN" altLang="en-US" sz="287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rgbClr val="F2F2F2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63" name="对象 6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对象 6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28625" y="2776220"/>
            <a:ext cx="63480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数据挖掘在</a:t>
            </a:r>
            <a:r>
              <a:rPr lang="zh-CN" sz="4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银行个人信用评分</a:t>
            </a:r>
            <a:r>
              <a:rPr 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中的应用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8625" y="1731010"/>
            <a:ext cx="7924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cap="all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Application of data mining in </a:t>
            </a:r>
            <a:r>
              <a:rPr lang="en-US" altLang="zh-CN" sz="2800" b="1" cap="all" dirty="0">
                <a:solidFill>
                  <a:schemeClr val="accent5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bank personal credit scoring</a:t>
            </a:r>
          </a:p>
        </p:txBody>
      </p:sp>
      <p:grpSp>
        <p:nvGrpSpPr>
          <p:cNvPr id="970" name="组合 969"/>
          <p:cNvGrpSpPr/>
          <p:nvPr/>
        </p:nvGrpSpPr>
        <p:grpSpPr>
          <a:xfrm>
            <a:off x="0" y="5776686"/>
            <a:ext cx="12192000" cy="1081314"/>
            <a:chOff x="-1656803" y="4202605"/>
            <a:chExt cx="9144000" cy="1472103"/>
          </a:xfrm>
        </p:grpSpPr>
        <p:sp>
          <p:nvSpPr>
            <p:cNvPr id="971" name="梯形 970"/>
            <p:cNvSpPr/>
            <p:nvPr/>
          </p:nvSpPr>
          <p:spPr>
            <a:xfrm>
              <a:off x="-1656803" y="4202605"/>
              <a:ext cx="9144000" cy="1096918"/>
            </a:xfrm>
            <a:prstGeom prst="trapezoid">
              <a:avLst>
                <a:gd name="adj" fmla="val 86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2" name="矩形 971"/>
            <p:cNvSpPr/>
            <p:nvPr/>
          </p:nvSpPr>
          <p:spPr>
            <a:xfrm>
              <a:off x="-1656803" y="5299523"/>
              <a:ext cx="9144000" cy="375185"/>
            </a:xfrm>
            <a:prstGeom prst="rect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81204" y="498638"/>
            <a:ext cx="7565929" cy="5911402"/>
            <a:chOff x="3759200" y="445911"/>
            <a:chExt cx="8046013" cy="6286501"/>
          </a:xfrm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9014387" y="6322837"/>
              <a:ext cx="128428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9071537" y="61132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9071537" y="60894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9071537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9133450" y="617519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9196950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9265212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9327125" y="61180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9395387" y="61069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9458887" y="6102174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"/>
            <p:cNvSpPr/>
            <p:nvPr/>
          </p:nvSpPr>
          <p:spPr bwMode="auto">
            <a:xfrm>
              <a:off x="9520800" y="60958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9582712" y="6089474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7"/>
            <p:cNvSpPr/>
            <p:nvPr/>
          </p:nvSpPr>
          <p:spPr bwMode="auto">
            <a:xfrm>
              <a:off x="9650975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9736700" y="60958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9708125" y="609582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9776387" y="60958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1"/>
            <p:cNvSpPr/>
            <p:nvPr/>
          </p:nvSpPr>
          <p:spPr bwMode="auto">
            <a:xfrm>
              <a:off x="9844650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2"/>
            <p:cNvSpPr/>
            <p:nvPr/>
          </p:nvSpPr>
          <p:spPr bwMode="auto">
            <a:xfrm>
              <a:off x="9912912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9970062" y="61307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10038325" y="61466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10106587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"/>
            <p:cNvSpPr/>
            <p:nvPr/>
          </p:nvSpPr>
          <p:spPr bwMode="auto">
            <a:xfrm>
              <a:off x="10168500" y="62212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27"/>
            <p:cNvSpPr>
              <a:spLocks noChangeArrowheads="1"/>
            </p:cNvSpPr>
            <p:nvPr/>
          </p:nvSpPr>
          <p:spPr bwMode="auto">
            <a:xfrm>
              <a:off x="9071537" y="608947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Oval 28"/>
            <p:cNvSpPr>
              <a:spLocks noChangeArrowheads="1"/>
            </p:cNvSpPr>
            <p:nvPr/>
          </p:nvSpPr>
          <p:spPr bwMode="auto">
            <a:xfrm>
              <a:off x="9168375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Oval 29"/>
            <p:cNvSpPr>
              <a:spLocks noChangeArrowheads="1"/>
            </p:cNvSpPr>
            <p:nvPr/>
          </p:nvSpPr>
          <p:spPr bwMode="auto">
            <a:xfrm>
              <a:off x="9168375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9168375" y="613074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9071537" y="58576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2"/>
            <p:cNvSpPr/>
            <p:nvPr/>
          </p:nvSpPr>
          <p:spPr bwMode="auto">
            <a:xfrm>
              <a:off x="9071537" y="58338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3"/>
            <p:cNvSpPr/>
            <p:nvPr/>
          </p:nvSpPr>
          <p:spPr bwMode="auto">
            <a:xfrm>
              <a:off x="9071537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4"/>
            <p:cNvSpPr/>
            <p:nvPr/>
          </p:nvSpPr>
          <p:spPr bwMode="auto">
            <a:xfrm>
              <a:off x="9133450" y="5919612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5"/>
            <p:cNvSpPr/>
            <p:nvPr/>
          </p:nvSpPr>
          <p:spPr bwMode="auto">
            <a:xfrm>
              <a:off x="9196950" y="58973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6"/>
            <p:cNvSpPr/>
            <p:nvPr/>
          </p:nvSpPr>
          <p:spPr bwMode="auto">
            <a:xfrm>
              <a:off x="9265212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7"/>
            <p:cNvSpPr/>
            <p:nvPr/>
          </p:nvSpPr>
          <p:spPr bwMode="auto">
            <a:xfrm>
              <a:off x="9327125" y="5862462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8"/>
            <p:cNvSpPr/>
            <p:nvPr/>
          </p:nvSpPr>
          <p:spPr bwMode="auto">
            <a:xfrm>
              <a:off x="9395387" y="58513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9"/>
            <p:cNvSpPr/>
            <p:nvPr/>
          </p:nvSpPr>
          <p:spPr bwMode="auto">
            <a:xfrm>
              <a:off x="9458887" y="5844999"/>
              <a:ext cx="26988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0"/>
            <p:cNvSpPr/>
            <p:nvPr/>
          </p:nvSpPr>
          <p:spPr bwMode="auto">
            <a:xfrm>
              <a:off x="9520800" y="5840237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1"/>
            <p:cNvSpPr/>
            <p:nvPr/>
          </p:nvSpPr>
          <p:spPr bwMode="auto">
            <a:xfrm>
              <a:off x="9582712" y="5833887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42"/>
            <p:cNvSpPr/>
            <p:nvPr/>
          </p:nvSpPr>
          <p:spPr bwMode="auto">
            <a:xfrm>
              <a:off x="9650975" y="58338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43"/>
            <p:cNvSpPr/>
            <p:nvPr/>
          </p:nvSpPr>
          <p:spPr bwMode="auto">
            <a:xfrm>
              <a:off x="9736700" y="58402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44"/>
            <p:cNvSpPr/>
            <p:nvPr/>
          </p:nvSpPr>
          <p:spPr bwMode="auto">
            <a:xfrm>
              <a:off x="9708125" y="58402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45"/>
            <p:cNvSpPr/>
            <p:nvPr/>
          </p:nvSpPr>
          <p:spPr bwMode="auto">
            <a:xfrm>
              <a:off x="9776387" y="5840237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46"/>
            <p:cNvSpPr/>
            <p:nvPr/>
          </p:nvSpPr>
          <p:spPr bwMode="auto">
            <a:xfrm>
              <a:off x="9844650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7"/>
            <p:cNvSpPr/>
            <p:nvPr/>
          </p:nvSpPr>
          <p:spPr bwMode="auto">
            <a:xfrm>
              <a:off x="9912912" y="5862462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8"/>
            <p:cNvSpPr/>
            <p:nvPr/>
          </p:nvSpPr>
          <p:spPr bwMode="auto">
            <a:xfrm>
              <a:off x="9970062" y="58735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9"/>
            <p:cNvSpPr/>
            <p:nvPr/>
          </p:nvSpPr>
          <p:spPr bwMode="auto">
            <a:xfrm>
              <a:off x="10038325" y="5891037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0"/>
            <p:cNvSpPr/>
            <p:nvPr/>
          </p:nvSpPr>
          <p:spPr bwMode="auto">
            <a:xfrm>
              <a:off x="10106587" y="59196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1"/>
            <p:cNvSpPr/>
            <p:nvPr/>
          </p:nvSpPr>
          <p:spPr bwMode="auto">
            <a:xfrm>
              <a:off x="10168500" y="59656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52"/>
            <p:cNvSpPr>
              <a:spLocks noChangeArrowheads="1"/>
            </p:cNvSpPr>
            <p:nvPr/>
          </p:nvSpPr>
          <p:spPr bwMode="auto">
            <a:xfrm>
              <a:off x="9071537" y="5833887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53"/>
            <p:cNvSpPr>
              <a:spLocks noChangeArrowheads="1"/>
            </p:cNvSpPr>
            <p:nvPr/>
          </p:nvSpPr>
          <p:spPr bwMode="auto">
            <a:xfrm>
              <a:off x="9168375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54"/>
            <p:cNvSpPr>
              <a:spLocks noChangeArrowheads="1"/>
            </p:cNvSpPr>
            <p:nvPr/>
          </p:nvSpPr>
          <p:spPr bwMode="auto">
            <a:xfrm>
              <a:off x="9168375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55"/>
            <p:cNvSpPr/>
            <p:nvPr/>
          </p:nvSpPr>
          <p:spPr bwMode="auto">
            <a:xfrm>
              <a:off x="9168375" y="587357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6"/>
            <p:cNvSpPr/>
            <p:nvPr/>
          </p:nvSpPr>
          <p:spPr bwMode="auto">
            <a:xfrm>
              <a:off x="9071537" y="56005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7"/>
            <p:cNvSpPr/>
            <p:nvPr/>
          </p:nvSpPr>
          <p:spPr bwMode="auto">
            <a:xfrm>
              <a:off x="9071537" y="55782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8"/>
            <p:cNvSpPr/>
            <p:nvPr/>
          </p:nvSpPr>
          <p:spPr bwMode="auto">
            <a:xfrm>
              <a:off x="9071537" y="5710062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9"/>
            <p:cNvSpPr/>
            <p:nvPr/>
          </p:nvSpPr>
          <p:spPr bwMode="auto">
            <a:xfrm>
              <a:off x="9133450" y="5664024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0"/>
            <p:cNvSpPr/>
            <p:nvPr/>
          </p:nvSpPr>
          <p:spPr bwMode="auto">
            <a:xfrm>
              <a:off x="9196950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1"/>
            <p:cNvSpPr/>
            <p:nvPr/>
          </p:nvSpPr>
          <p:spPr bwMode="auto">
            <a:xfrm>
              <a:off x="9265212" y="5617987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62"/>
            <p:cNvSpPr/>
            <p:nvPr/>
          </p:nvSpPr>
          <p:spPr bwMode="auto">
            <a:xfrm>
              <a:off x="9327125" y="5606874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63"/>
            <p:cNvSpPr/>
            <p:nvPr/>
          </p:nvSpPr>
          <p:spPr bwMode="auto">
            <a:xfrm>
              <a:off x="9395387" y="55957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64"/>
            <p:cNvSpPr/>
            <p:nvPr/>
          </p:nvSpPr>
          <p:spPr bwMode="auto">
            <a:xfrm>
              <a:off x="9458887" y="5589412"/>
              <a:ext cx="26988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65"/>
            <p:cNvSpPr/>
            <p:nvPr/>
          </p:nvSpPr>
          <p:spPr bwMode="auto">
            <a:xfrm>
              <a:off x="9520800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66"/>
            <p:cNvSpPr/>
            <p:nvPr/>
          </p:nvSpPr>
          <p:spPr bwMode="auto">
            <a:xfrm>
              <a:off x="9582712" y="5584649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7"/>
            <p:cNvSpPr/>
            <p:nvPr/>
          </p:nvSpPr>
          <p:spPr bwMode="auto">
            <a:xfrm>
              <a:off x="9650975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8"/>
            <p:cNvSpPr/>
            <p:nvPr/>
          </p:nvSpPr>
          <p:spPr bwMode="auto">
            <a:xfrm>
              <a:off x="9736700" y="55846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9"/>
            <p:cNvSpPr/>
            <p:nvPr/>
          </p:nvSpPr>
          <p:spPr bwMode="auto">
            <a:xfrm>
              <a:off x="9708125" y="5584649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70"/>
            <p:cNvSpPr/>
            <p:nvPr/>
          </p:nvSpPr>
          <p:spPr bwMode="auto">
            <a:xfrm>
              <a:off x="9776387" y="5589412"/>
              <a:ext cx="33338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71"/>
            <p:cNvSpPr/>
            <p:nvPr/>
          </p:nvSpPr>
          <p:spPr bwMode="auto">
            <a:xfrm>
              <a:off x="9844650" y="55957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72"/>
            <p:cNvSpPr/>
            <p:nvPr/>
          </p:nvSpPr>
          <p:spPr bwMode="auto">
            <a:xfrm>
              <a:off x="9912912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73"/>
            <p:cNvSpPr/>
            <p:nvPr/>
          </p:nvSpPr>
          <p:spPr bwMode="auto">
            <a:xfrm>
              <a:off x="9970062" y="56179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74"/>
            <p:cNvSpPr/>
            <p:nvPr/>
          </p:nvSpPr>
          <p:spPr bwMode="auto">
            <a:xfrm>
              <a:off x="10038325" y="5635449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75"/>
            <p:cNvSpPr/>
            <p:nvPr/>
          </p:nvSpPr>
          <p:spPr bwMode="auto">
            <a:xfrm>
              <a:off x="10106587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76"/>
            <p:cNvSpPr/>
            <p:nvPr/>
          </p:nvSpPr>
          <p:spPr bwMode="auto">
            <a:xfrm>
              <a:off x="10168500" y="5710062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77"/>
            <p:cNvSpPr>
              <a:spLocks noChangeArrowheads="1"/>
            </p:cNvSpPr>
            <p:nvPr/>
          </p:nvSpPr>
          <p:spPr bwMode="auto">
            <a:xfrm>
              <a:off x="9071537" y="55782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Oval 78"/>
            <p:cNvSpPr>
              <a:spLocks noChangeArrowheads="1"/>
            </p:cNvSpPr>
            <p:nvPr/>
          </p:nvSpPr>
          <p:spPr bwMode="auto">
            <a:xfrm>
              <a:off x="9168375" y="56465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Oval 79"/>
            <p:cNvSpPr>
              <a:spLocks noChangeArrowheads="1"/>
            </p:cNvSpPr>
            <p:nvPr/>
          </p:nvSpPr>
          <p:spPr bwMode="auto">
            <a:xfrm>
              <a:off x="9168375" y="561798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80"/>
            <p:cNvSpPr/>
            <p:nvPr/>
          </p:nvSpPr>
          <p:spPr bwMode="auto">
            <a:xfrm>
              <a:off x="9168375" y="5617987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81"/>
            <p:cNvSpPr/>
            <p:nvPr/>
          </p:nvSpPr>
          <p:spPr bwMode="auto">
            <a:xfrm>
              <a:off x="9071537" y="534493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82"/>
            <p:cNvSpPr/>
            <p:nvPr/>
          </p:nvSpPr>
          <p:spPr bwMode="auto">
            <a:xfrm>
              <a:off x="9071537" y="5329062"/>
              <a:ext cx="1130300" cy="550863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83"/>
            <p:cNvSpPr/>
            <p:nvPr/>
          </p:nvSpPr>
          <p:spPr bwMode="auto">
            <a:xfrm>
              <a:off x="9071537" y="545288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84"/>
            <p:cNvSpPr/>
            <p:nvPr/>
          </p:nvSpPr>
          <p:spPr bwMode="auto">
            <a:xfrm>
              <a:off x="9133450" y="5408437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85"/>
            <p:cNvSpPr/>
            <p:nvPr/>
          </p:nvSpPr>
          <p:spPr bwMode="auto">
            <a:xfrm>
              <a:off x="9196950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86"/>
            <p:cNvSpPr/>
            <p:nvPr/>
          </p:nvSpPr>
          <p:spPr bwMode="auto">
            <a:xfrm>
              <a:off x="9265212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87"/>
            <p:cNvSpPr/>
            <p:nvPr/>
          </p:nvSpPr>
          <p:spPr bwMode="auto">
            <a:xfrm>
              <a:off x="9327125" y="5351287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88"/>
            <p:cNvSpPr/>
            <p:nvPr/>
          </p:nvSpPr>
          <p:spPr bwMode="auto">
            <a:xfrm>
              <a:off x="9395387" y="534017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89"/>
            <p:cNvSpPr/>
            <p:nvPr/>
          </p:nvSpPr>
          <p:spPr bwMode="auto">
            <a:xfrm>
              <a:off x="9458887" y="5333824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90"/>
            <p:cNvSpPr/>
            <p:nvPr/>
          </p:nvSpPr>
          <p:spPr bwMode="auto">
            <a:xfrm>
              <a:off x="9520800" y="5329062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91"/>
            <p:cNvSpPr/>
            <p:nvPr/>
          </p:nvSpPr>
          <p:spPr bwMode="auto">
            <a:xfrm>
              <a:off x="9582712" y="5329062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9650975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93"/>
            <p:cNvSpPr/>
            <p:nvPr/>
          </p:nvSpPr>
          <p:spPr bwMode="auto">
            <a:xfrm>
              <a:off x="9736700" y="532906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9708125" y="5329062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95"/>
            <p:cNvSpPr/>
            <p:nvPr/>
          </p:nvSpPr>
          <p:spPr bwMode="auto">
            <a:xfrm>
              <a:off x="9776387" y="5333824"/>
              <a:ext cx="33338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96"/>
            <p:cNvSpPr/>
            <p:nvPr/>
          </p:nvSpPr>
          <p:spPr bwMode="auto">
            <a:xfrm>
              <a:off x="9844650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97"/>
            <p:cNvSpPr/>
            <p:nvPr/>
          </p:nvSpPr>
          <p:spPr bwMode="auto">
            <a:xfrm>
              <a:off x="9912912" y="535128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98"/>
            <p:cNvSpPr/>
            <p:nvPr/>
          </p:nvSpPr>
          <p:spPr bwMode="auto">
            <a:xfrm>
              <a:off x="9970062" y="53623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99"/>
            <p:cNvSpPr/>
            <p:nvPr/>
          </p:nvSpPr>
          <p:spPr bwMode="auto">
            <a:xfrm>
              <a:off x="10038325" y="5379862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0"/>
            <p:cNvSpPr/>
            <p:nvPr/>
          </p:nvSpPr>
          <p:spPr bwMode="auto">
            <a:xfrm>
              <a:off x="10106587" y="540843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1"/>
            <p:cNvSpPr/>
            <p:nvPr/>
          </p:nvSpPr>
          <p:spPr bwMode="auto">
            <a:xfrm>
              <a:off x="10168500" y="545288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02"/>
            <p:cNvSpPr>
              <a:spLocks noChangeArrowheads="1"/>
            </p:cNvSpPr>
            <p:nvPr/>
          </p:nvSpPr>
          <p:spPr bwMode="auto">
            <a:xfrm>
              <a:off x="9071537" y="5329062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Oval 103"/>
            <p:cNvSpPr>
              <a:spLocks noChangeArrowheads="1"/>
            </p:cNvSpPr>
            <p:nvPr/>
          </p:nvSpPr>
          <p:spPr bwMode="auto">
            <a:xfrm>
              <a:off x="9168375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Oval 104"/>
            <p:cNvSpPr>
              <a:spLocks noChangeArrowheads="1"/>
            </p:cNvSpPr>
            <p:nvPr/>
          </p:nvSpPr>
          <p:spPr bwMode="auto">
            <a:xfrm>
              <a:off x="9168375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5"/>
            <p:cNvSpPr/>
            <p:nvPr/>
          </p:nvSpPr>
          <p:spPr bwMode="auto">
            <a:xfrm>
              <a:off x="9168375" y="536239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06"/>
            <p:cNvSpPr/>
            <p:nvPr/>
          </p:nvSpPr>
          <p:spPr bwMode="auto">
            <a:xfrm>
              <a:off x="9071537" y="50893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07"/>
            <p:cNvSpPr/>
            <p:nvPr/>
          </p:nvSpPr>
          <p:spPr bwMode="auto">
            <a:xfrm>
              <a:off x="9071537" y="5071887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08"/>
            <p:cNvSpPr/>
            <p:nvPr/>
          </p:nvSpPr>
          <p:spPr bwMode="auto">
            <a:xfrm>
              <a:off x="9071537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09"/>
            <p:cNvSpPr/>
            <p:nvPr/>
          </p:nvSpPr>
          <p:spPr bwMode="auto">
            <a:xfrm>
              <a:off x="9133450" y="515284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0"/>
            <p:cNvSpPr/>
            <p:nvPr/>
          </p:nvSpPr>
          <p:spPr bwMode="auto">
            <a:xfrm>
              <a:off x="9196950" y="51290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11"/>
            <p:cNvSpPr/>
            <p:nvPr/>
          </p:nvSpPr>
          <p:spPr bwMode="auto">
            <a:xfrm>
              <a:off x="9265212" y="5106812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12"/>
            <p:cNvSpPr/>
            <p:nvPr/>
          </p:nvSpPr>
          <p:spPr bwMode="auto">
            <a:xfrm>
              <a:off x="9327125" y="5095699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13"/>
            <p:cNvSpPr/>
            <p:nvPr/>
          </p:nvSpPr>
          <p:spPr bwMode="auto">
            <a:xfrm>
              <a:off x="9395387" y="508458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4"/>
            <p:cNvSpPr/>
            <p:nvPr/>
          </p:nvSpPr>
          <p:spPr bwMode="auto">
            <a:xfrm>
              <a:off x="9458887" y="5078237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5"/>
            <p:cNvSpPr/>
            <p:nvPr/>
          </p:nvSpPr>
          <p:spPr bwMode="auto">
            <a:xfrm>
              <a:off x="9520800" y="5071887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16"/>
            <p:cNvSpPr/>
            <p:nvPr/>
          </p:nvSpPr>
          <p:spPr bwMode="auto">
            <a:xfrm>
              <a:off x="9582712" y="5071887"/>
              <a:ext cx="34925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17"/>
            <p:cNvSpPr/>
            <p:nvPr/>
          </p:nvSpPr>
          <p:spPr bwMode="auto">
            <a:xfrm>
              <a:off x="9650975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8"/>
            <p:cNvSpPr/>
            <p:nvPr/>
          </p:nvSpPr>
          <p:spPr bwMode="auto">
            <a:xfrm>
              <a:off x="9736700" y="507188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9"/>
            <p:cNvSpPr/>
            <p:nvPr/>
          </p:nvSpPr>
          <p:spPr bwMode="auto">
            <a:xfrm>
              <a:off x="9708125" y="5071887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20"/>
            <p:cNvSpPr/>
            <p:nvPr/>
          </p:nvSpPr>
          <p:spPr bwMode="auto">
            <a:xfrm>
              <a:off x="9776387" y="5078237"/>
              <a:ext cx="33338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21"/>
            <p:cNvSpPr/>
            <p:nvPr/>
          </p:nvSpPr>
          <p:spPr bwMode="auto">
            <a:xfrm>
              <a:off x="9844650" y="50845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22"/>
            <p:cNvSpPr/>
            <p:nvPr/>
          </p:nvSpPr>
          <p:spPr bwMode="auto">
            <a:xfrm>
              <a:off x="9912912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23"/>
            <p:cNvSpPr/>
            <p:nvPr/>
          </p:nvSpPr>
          <p:spPr bwMode="auto">
            <a:xfrm>
              <a:off x="9970062" y="5106812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4"/>
            <p:cNvSpPr/>
            <p:nvPr/>
          </p:nvSpPr>
          <p:spPr bwMode="auto">
            <a:xfrm>
              <a:off x="10038325" y="5124274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25"/>
            <p:cNvSpPr/>
            <p:nvPr/>
          </p:nvSpPr>
          <p:spPr bwMode="auto">
            <a:xfrm>
              <a:off x="10106587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26"/>
            <p:cNvSpPr/>
            <p:nvPr/>
          </p:nvSpPr>
          <p:spPr bwMode="auto">
            <a:xfrm>
              <a:off x="10168500" y="5197299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Oval 127"/>
            <p:cNvSpPr>
              <a:spLocks noChangeArrowheads="1"/>
            </p:cNvSpPr>
            <p:nvPr/>
          </p:nvSpPr>
          <p:spPr bwMode="auto">
            <a:xfrm>
              <a:off x="9071537" y="5071887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Oval 128"/>
            <p:cNvSpPr>
              <a:spLocks noChangeArrowheads="1"/>
            </p:cNvSpPr>
            <p:nvPr/>
          </p:nvSpPr>
          <p:spPr bwMode="auto">
            <a:xfrm>
              <a:off x="9168375" y="513538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Oval 129"/>
            <p:cNvSpPr>
              <a:spLocks noChangeArrowheads="1"/>
            </p:cNvSpPr>
            <p:nvPr/>
          </p:nvSpPr>
          <p:spPr bwMode="auto">
            <a:xfrm>
              <a:off x="9168375" y="5106812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30"/>
            <p:cNvSpPr/>
            <p:nvPr/>
          </p:nvSpPr>
          <p:spPr bwMode="auto">
            <a:xfrm>
              <a:off x="9168375" y="5106812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31"/>
            <p:cNvSpPr/>
            <p:nvPr/>
          </p:nvSpPr>
          <p:spPr bwMode="auto">
            <a:xfrm>
              <a:off x="9071537" y="483376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32"/>
            <p:cNvSpPr/>
            <p:nvPr/>
          </p:nvSpPr>
          <p:spPr bwMode="auto">
            <a:xfrm>
              <a:off x="9071537" y="4816299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33"/>
            <p:cNvSpPr/>
            <p:nvPr/>
          </p:nvSpPr>
          <p:spPr bwMode="auto">
            <a:xfrm>
              <a:off x="9071537" y="4941712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34"/>
            <p:cNvSpPr/>
            <p:nvPr/>
          </p:nvSpPr>
          <p:spPr bwMode="auto">
            <a:xfrm>
              <a:off x="9133450" y="4895674"/>
              <a:ext cx="34925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35"/>
            <p:cNvSpPr/>
            <p:nvPr/>
          </p:nvSpPr>
          <p:spPr bwMode="auto">
            <a:xfrm>
              <a:off x="9196950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36"/>
            <p:cNvSpPr/>
            <p:nvPr/>
          </p:nvSpPr>
          <p:spPr bwMode="auto">
            <a:xfrm>
              <a:off x="9265212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37"/>
            <p:cNvSpPr/>
            <p:nvPr/>
          </p:nvSpPr>
          <p:spPr bwMode="auto">
            <a:xfrm>
              <a:off x="9327125" y="4840112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38"/>
            <p:cNvSpPr/>
            <p:nvPr/>
          </p:nvSpPr>
          <p:spPr bwMode="auto">
            <a:xfrm>
              <a:off x="9395387" y="4827412"/>
              <a:ext cx="34925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39"/>
            <p:cNvSpPr/>
            <p:nvPr/>
          </p:nvSpPr>
          <p:spPr bwMode="auto">
            <a:xfrm>
              <a:off x="9458887" y="4822649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40"/>
            <p:cNvSpPr/>
            <p:nvPr/>
          </p:nvSpPr>
          <p:spPr bwMode="auto">
            <a:xfrm>
              <a:off x="9520800" y="4816299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41"/>
            <p:cNvSpPr/>
            <p:nvPr/>
          </p:nvSpPr>
          <p:spPr bwMode="auto">
            <a:xfrm>
              <a:off x="9582712" y="48162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42"/>
            <p:cNvSpPr/>
            <p:nvPr/>
          </p:nvSpPr>
          <p:spPr bwMode="auto">
            <a:xfrm>
              <a:off x="9650975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43"/>
            <p:cNvSpPr/>
            <p:nvPr/>
          </p:nvSpPr>
          <p:spPr bwMode="auto">
            <a:xfrm>
              <a:off x="9736700" y="481629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44"/>
            <p:cNvSpPr/>
            <p:nvPr/>
          </p:nvSpPr>
          <p:spPr bwMode="auto">
            <a:xfrm>
              <a:off x="9708125" y="4816299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45"/>
            <p:cNvSpPr/>
            <p:nvPr/>
          </p:nvSpPr>
          <p:spPr bwMode="auto">
            <a:xfrm>
              <a:off x="9776387" y="482264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46"/>
            <p:cNvSpPr/>
            <p:nvPr/>
          </p:nvSpPr>
          <p:spPr bwMode="auto">
            <a:xfrm>
              <a:off x="9844650" y="4827412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47"/>
            <p:cNvSpPr/>
            <p:nvPr/>
          </p:nvSpPr>
          <p:spPr bwMode="auto">
            <a:xfrm>
              <a:off x="9912912" y="4840112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48"/>
            <p:cNvSpPr/>
            <p:nvPr/>
          </p:nvSpPr>
          <p:spPr bwMode="auto">
            <a:xfrm>
              <a:off x="9970062" y="4851224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49"/>
            <p:cNvSpPr/>
            <p:nvPr/>
          </p:nvSpPr>
          <p:spPr bwMode="auto">
            <a:xfrm>
              <a:off x="10038325" y="4868687"/>
              <a:ext cx="28575" cy="447675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50"/>
            <p:cNvSpPr/>
            <p:nvPr/>
          </p:nvSpPr>
          <p:spPr bwMode="auto">
            <a:xfrm>
              <a:off x="10106587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51"/>
            <p:cNvSpPr/>
            <p:nvPr/>
          </p:nvSpPr>
          <p:spPr bwMode="auto">
            <a:xfrm>
              <a:off x="10168500" y="4941712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Oval 152"/>
            <p:cNvSpPr>
              <a:spLocks noChangeArrowheads="1"/>
            </p:cNvSpPr>
            <p:nvPr/>
          </p:nvSpPr>
          <p:spPr bwMode="auto">
            <a:xfrm>
              <a:off x="9071537" y="4816299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Oval 153"/>
            <p:cNvSpPr>
              <a:spLocks noChangeArrowheads="1"/>
            </p:cNvSpPr>
            <p:nvPr/>
          </p:nvSpPr>
          <p:spPr bwMode="auto">
            <a:xfrm>
              <a:off x="9168375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154"/>
            <p:cNvSpPr>
              <a:spLocks noChangeArrowheads="1"/>
            </p:cNvSpPr>
            <p:nvPr/>
          </p:nvSpPr>
          <p:spPr bwMode="auto">
            <a:xfrm>
              <a:off x="9168375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55"/>
            <p:cNvSpPr/>
            <p:nvPr/>
          </p:nvSpPr>
          <p:spPr bwMode="auto">
            <a:xfrm>
              <a:off x="9168375" y="485122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56"/>
            <p:cNvSpPr/>
            <p:nvPr/>
          </p:nvSpPr>
          <p:spPr bwMode="auto">
            <a:xfrm>
              <a:off x="9071537" y="45781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57"/>
            <p:cNvSpPr/>
            <p:nvPr/>
          </p:nvSpPr>
          <p:spPr bwMode="auto">
            <a:xfrm>
              <a:off x="9071537" y="4560712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58"/>
            <p:cNvSpPr/>
            <p:nvPr/>
          </p:nvSpPr>
          <p:spPr bwMode="auto">
            <a:xfrm>
              <a:off x="9071537" y="4686124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59"/>
            <p:cNvSpPr/>
            <p:nvPr/>
          </p:nvSpPr>
          <p:spPr bwMode="auto">
            <a:xfrm>
              <a:off x="9133450" y="4640087"/>
              <a:ext cx="34925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60"/>
            <p:cNvSpPr/>
            <p:nvPr/>
          </p:nvSpPr>
          <p:spPr bwMode="auto">
            <a:xfrm>
              <a:off x="9196950" y="4617862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61"/>
            <p:cNvSpPr/>
            <p:nvPr/>
          </p:nvSpPr>
          <p:spPr bwMode="auto">
            <a:xfrm>
              <a:off x="9265212" y="46003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62"/>
            <p:cNvSpPr/>
            <p:nvPr/>
          </p:nvSpPr>
          <p:spPr bwMode="auto">
            <a:xfrm>
              <a:off x="9327125" y="4582937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3"/>
            <p:cNvSpPr/>
            <p:nvPr/>
          </p:nvSpPr>
          <p:spPr bwMode="auto">
            <a:xfrm>
              <a:off x="9395387" y="457182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64"/>
            <p:cNvSpPr/>
            <p:nvPr/>
          </p:nvSpPr>
          <p:spPr bwMode="auto">
            <a:xfrm>
              <a:off x="9458887" y="4567062"/>
              <a:ext cx="26988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65"/>
            <p:cNvSpPr/>
            <p:nvPr/>
          </p:nvSpPr>
          <p:spPr bwMode="auto">
            <a:xfrm>
              <a:off x="9520800" y="4560712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66"/>
            <p:cNvSpPr/>
            <p:nvPr/>
          </p:nvSpPr>
          <p:spPr bwMode="auto">
            <a:xfrm>
              <a:off x="9582712" y="456071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67"/>
            <p:cNvSpPr/>
            <p:nvPr/>
          </p:nvSpPr>
          <p:spPr bwMode="auto">
            <a:xfrm>
              <a:off x="9650975" y="456071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68"/>
            <p:cNvSpPr/>
            <p:nvPr/>
          </p:nvSpPr>
          <p:spPr bwMode="auto">
            <a:xfrm>
              <a:off x="9736700" y="456071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9"/>
            <p:cNvSpPr/>
            <p:nvPr/>
          </p:nvSpPr>
          <p:spPr bwMode="auto">
            <a:xfrm>
              <a:off x="9708125" y="4560712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70"/>
            <p:cNvSpPr/>
            <p:nvPr/>
          </p:nvSpPr>
          <p:spPr bwMode="auto">
            <a:xfrm>
              <a:off x="9776387" y="456706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71"/>
            <p:cNvSpPr/>
            <p:nvPr/>
          </p:nvSpPr>
          <p:spPr bwMode="auto">
            <a:xfrm>
              <a:off x="9844650" y="457182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72"/>
            <p:cNvSpPr/>
            <p:nvPr/>
          </p:nvSpPr>
          <p:spPr bwMode="auto">
            <a:xfrm>
              <a:off x="9912912" y="458293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73"/>
            <p:cNvSpPr/>
            <p:nvPr/>
          </p:nvSpPr>
          <p:spPr bwMode="auto">
            <a:xfrm>
              <a:off x="9970062" y="4595637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74"/>
            <p:cNvSpPr/>
            <p:nvPr/>
          </p:nvSpPr>
          <p:spPr bwMode="auto">
            <a:xfrm>
              <a:off x="10038325" y="4617862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75"/>
            <p:cNvSpPr/>
            <p:nvPr/>
          </p:nvSpPr>
          <p:spPr bwMode="auto">
            <a:xfrm>
              <a:off x="10106587" y="464008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76"/>
            <p:cNvSpPr/>
            <p:nvPr/>
          </p:nvSpPr>
          <p:spPr bwMode="auto">
            <a:xfrm>
              <a:off x="10168500" y="4686124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Oval 177"/>
            <p:cNvSpPr>
              <a:spLocks noChangeArrowheads="1"/>
            </p:cNvSpPr>
            <p:nvPr/>
          </p:nvSpPr>
          <p:spPr bwMode="auto">
            <a:xfrm>
              <a:off x="9071537" y="4560712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Oval 178"/>
            <p:cNvSpPr>
              <a:spLocks noChangeArrowheads="1"/>
            </p:cNvSpPr>
            <p:nvPr/>
          </p:nvSpPr>
          <p:spPr bwMode="auto">
            <a:xfrm>
              <a:off x="9168375" y="4624212"/>
              <a:ext cx="938213" cy="27146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Oval 179"/>
            <p:cNvSpPr>
              <a:spLocks noChangeArrowheads="1"/>
            </p:cNvSpPr>
            <p:nvPr/>
          </p:nvSpPr>
          <p:spPr bwMode="auto">
            <a:xfrm>
              <a:off x="9168375" y="459563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80"/>
            <p:cNvSpPr/>
            <p:nvPr/>
          </p:nvSpPr>
          <p:spPr bwMode="auto">
            <a:xfrm>
              <a:off x="9168375" y="4595637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81"/>
            <p:cNvSpPr/>
            <p:nvPr/>
          </p:nvSpPr>
          <p:spPr bwMode="auto">
            <a:xfrm>
              <a:off x="9071537" y="4327349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82"/>
            <p:cNvSpPr/>
            <p:nvPr/>
          </p:nvSpPr>
          <p:spPr bwMode="auto">
            <a:xfrm>
              <a:off x="9071537" y="4305124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83"/>
            <p:cNvSpPr/>
            <p:nvPr/>
          </p:nvSpPr>
          <p:spPr bwMode="auto">
            <a:xfrm>
              <a:off x="9071537" y="44305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84"/>
            <p:cNvSpPr/>
            <p:nvPr/>
          </p:nvSpPr>
          <p:spPr bwMode="auto">
            <a:xfrm>
              <a:off x="9133450" y="4384499"/>
              <a:ext cx="34925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85"/>
            <p:cNvSpPr/>
            <p:nvPr/>
          </p:nvSpPr>
          <p:spPr bwMode="auto">
            <a:xfrm>
              <a:off x="9196950" y="43622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86"/>
            <p:cNvSpPr/>
            <p:nvPr/>
          </p:nvSpPr>
          <p:spPr bwMode="auto">
            <a:xfrm>
              <a:off x="9265212" y="4344812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87"/>
            <p:cNvSpPr/>
            <p:nvPr/>
          </p:nvSpPr>
          <p:spPr bwMode="auto">
            <a:xfrm>
              <a:off x="9327125" y="43273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88"/>
            <p:cNvSpPr/>
            <p:nvPr/>
          </p:nvSpPr>
          <p:spPr bwMode="auto">
            <a:xfrm>
              <a:off x="9395387" y="43162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89"/>
            <p:cNvSpPr/>
            <p:nvPr/>
          </p:nvSpPr>
          <p:spPr bwMode="auto">
            <a:xfrm>
              <a:off x="9458887" y="4311474"/>
              <a:ext cx="26988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90"/>
            <p:cNvSpPr/>
            <p:nvPr/>
          </p:nvSpPr>
          <p:spPr bwMode="auto">
            <a:xfrm>
              <a:off x="9520800" y="43051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91"/>
            <p:cNvSpPr/>
            <p:nvPr/>
          </p:nvSpPr>
          <p:spPr bwMode="auto">
            <a:xfrm>
              <a:off x="9582712" y="43051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92"/>
            <p:cNvSpPr/>
            <p:nvPr/>
          </p:nvSpPr>
          <p:spPr bwMode="auto">
            <a:xfrm>
              <a:off x="9650975" y="43051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93"/>
            <p:cNvSpPr/>
            <p:nvPr/>
          </p:nvSpPr>
          <p:spPr bwMode="auto">
            <a:xfrm>
              <a:off x="9736700" y="43051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94"/>
            <p:cNvSpPr/>
            <p:nvPr/>
          </p:nvSpPr>
          <p:spPr bwMode="auto">
            <a:xfrm>
              <a:off x="9708125" y="430512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95"/>
            <p:cNvSpPr/>
            <p:nvPr/>
          </p:nvSpPr>
          <p:spPr bwMode="auto">
            <a:xfrm>
              <a:off x="9776387" y="4311474"/>
              <a:ext cx="33338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96"/>
            <p:cNvSpPr/>
            <p:nvPr/>
          </p:nvSpPr>
          <p:spPr bwMode="auto">
            <a:xfrm>
              <a:off x="9844650" y="43162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97"/>
            <p:cNvSpPr/>
            <p:nvPr/>
          </p:nvSpPr>
          <p:spPr bwMode="auto">
            <a:xfrm>
              <a:off x="9912912" y="43273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98"/>
            <p:cNvSpPr/>
            <p:nvPr/>
          </p:nvSpPr>
          <p:spPr bwMode="auto">
            <a:xfrm>
              <a:off x="9970062" y="43400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99"/>
            <p:cNvSpPr/>
            <p:nvPr/>
          </p:nvSpPr>
          <p:spPr bwMode="auto">
            <a:xfrm>
              <a:off x="10038325" y="4362274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00"/>
            <p:cNvSpPr/>
            <p:nvPr/>
          </p:nvSpPr>
          <p:spPr bwMode="auto">
            <a:xfrm>
              <a:off x="10106587" y="43844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01"/>
            <p:cNvSpPr/>
            <p:nvPr/>
          </p:nvSpPr>
          <p:spPr bwMode="auto">
            <a:xfrm>
              <a:off x="10168500" y="44305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Oval 202"/>
            <p:cNvSpPr>
              <a:spLocks noChangeArrowheads="1"/>
            </p:cNvSpPr>
            <p:nvPr/>
          </p:nvSpPr>
          <p:spPr bwMode="auto">
            <a:xfrm>
              <a:off x="9071537" y="4305124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Oval 203"/>
            <p:cNvSpPr>
              <a:spLocks noChangeArrowheads="1"/>
            </p:cNvSpPr>
            <p:nvPr/>
          </p:nvSpPr>
          <p:spPr bwMode="auto">
            <a:xfrm>
              <a:off x="9168375" y="436703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204"/>
            <p:cNvSpPr>
              <a:spLocks noChangeArrowheads="1"/>
            </p:cNvSpPr>
            <p:nvPr/>
          </p:nvSpPr>
          <p:spPr bwMode="auto">
            <a:xfrm>
              <a:off x="9168375" y="43400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06"/>
            <p:cNvSpPr/>
            <p:nvPr/>
          </p:nvSpPr>
          <p:spPr bwMode="auto">
            <a:xfrm>
              <a:off x="9168375" y="4340049"/>
              <a:ext cx="938213" cy="147638"/>
            </a:xfrm>
            <a:custGeom>
              <a:avLst/>
              <a:gdLst>
                <a:gd name="T0" fmla="*/ 82 w 165"/>
                <a:gd name="T1" fmla="*/ 5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5"/>
                  </a:moveTo>
                  <a:cubicBezTo>
                    <a:pt x="125" y="5"/>
                    <a:pt x="160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07"/>
            <p:cNvSpPr/>
            <p:nvPr/>
          </p:nvSpPr>
          <p:spPr bwMode="auto">
            <a:xfrm>
              <a:off x="9071538" y="4071762"/>
              <a:ext cx="1130300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4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08"/>
            <p:cNvSpPr/>
            <p:nvPr/>
          </p:nvSpPr>
          <p:spPr bwMode="auto">
            <a:xfrm>
              <a:off x="9071538" y="4049537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09"/>
            <p:cNvSpPr/>
            <p:nvPr/>
          </p:nvSpPr>
          <p:spPr bwMode="auto">
            <a:xfrm>
              <a:off x="9071538" y="4179712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1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10"/>
            <p:cNvSpPr/>
            <p:nvPr/>
          </p:nvSpPr>
          <p:spPr bwMode="auto">
            <a:xfrm>
              <a:off x="9133450" y="4135262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11"/>
            <p:cNvSpPr/>
            <p:nvPr/>
          </p:nvSpPr>
          <p:spPr bwMode="auto">
            <a:xfrm>
              <a:off x="9196950" y="41066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12"/>
            <p:cNvSpPr/>
            <p:nvPr/>
          </p:nvSpPr>
          <p:spPr bwMode="auto">
            <a:xfrm>
              <a:off x="9265213" y="4089224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13"/>
            <p:cNvSpPr/>
            <p:nvPr/>
          </p:nvSpPr>
          <p:spPr bwMode="auto">
            <a:xfrm>
              <a:off x="9327125" y="4071762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14"/>
            <p:cNvSpPr/>
            <p:nvPr/>
          </p:nvSpPr>
          <p:spPr bwMode="auto">
            <a:xfrm>
              <a:off x="9395388" y="40606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15"/>
            <p:cNvSpPr/>
            <p:nvPr/>
          </p:nvSpPr>
          <p:spPr bwMode="auto">
            <a:xfrm>
              <a:off x="9458888" y="4054299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16"/>
            <p:cNvSpPr/>
            <p:nvPr/>
          </p:nvSpPr>
          <p:spPr bwMode="auto">
            <a:xfrm>
              <a:off x="9520800" y="4049537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17"/>
            <p:cNvSpPr/>
            <p:nvPr/>
          </p:nvSpPr>
          <p:spPr bwMode="auto">
            <a:xfrm>
              <a:off x="9582713" y="4049537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18"/>
            <p:cNvSpPr/>
            <p:nvPr/>
          </p:nvSpPr>
          <p:spPr bwMode="auto">
            <a:xfrm>
              <a:off x="9650975" y="404953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19"/>
            <p:cNvSpPr/>
            <p:nvPr/>
          </p:nvSpPr>
          <p:spPr bwMode="auto">
            <a:xfrm>
              <a:off x="9736700" y="40495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20"/>
            <p:cNvSpPr/>
            <p:nvPr/>
          </p:nvSpPr>
          <p:spPr bwMode="auto">
            <a:xfrm>
              <a:off x="9708125" y="40495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21"/>
            <p:cNvSpPr/>
            <p:nvPr/>
          </p:nvSpPr>
          <p:spPr bwMode="auto">
            <a:xfrm>
              <a:off x="9776388" y="405429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22"/>
            <p:cNvSpPr/>
            <p:nvPr/>
          </p:nvSpPr>
          <p:spPr bwMode="auto">
            <a:xfrm>
              <a:off x="9844650" y="40606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23"/>
            <p:cNvSpPr/>
            <p:nvPr/>
          </p:nvSpPr>
          <p:spPr bwMode="auto">
            <a:xfrm>
              <a:off x="9912913" y="4071762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24"/>
            <p:cNvSpPr/>
            <p:nvPr/>
          </p:nvSpPr>
          <p:spPr bwMode="auto">
            <a:xfrm>
              <a:off x="9970063" y="40828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25"/>
            <p:cNvSpPr/>
            <p:nvPr/>
          </p:nvSpPr>
          <p:spPr bwMode="auto">
            <a:xfrm>
              <a:off x="10038325" y="4106687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26"/>
            <p:cNvSpPr/>
            <p:nvPr/>
          </p:nvSpPr>
          <p:spPr bwMode="auto">
            <a:xfrm>
              <a:off x="10106588" y="41289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27"/>
            <p:cNvSpPr/>
            <p:nvPr/>
          </p:nvSpPr>
          <p:spPr bwMode="auto">
            <a:xfrm>
              <a:off x="10168500" y="41749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228"/>
            <p:cNvSpPr>
              <a:spLocks noChangeArrowheads="1"/>
            </p:cNvSpPr>
            <p:nvPr/>
          </p:nvSpPr>
          <p:spPr bwMode="auto">
            <a:xfrm>
              <a:off x="9071538" y="4049537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229"/>
            <p:cNvSpPr>
              <a:spLocks noChangeArrowheads="1"/>
            </p:cNvSpPr>
            <p:nvPr/>
          </p:nvSpPr>
          <p:spPr bwMode="auto">
            <a:xfrm>
              <a:off x="9168375" y="41114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230"/>
            <p:cNvSpPr>
              <a:spLocks noChangeArrowheads="1"/>
            </p:cNvSpPr>
            <p:nvPr/>
          </p:nvSpPr>
          <p:spPr bwMode="auto">
            <a:xfrm>
              <a:off x="9168375" y="40828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31"/>
            <p:cNvSpPr/>
            <p:nvPr/>
          </p:nvSpPr>
          <p:spPr bwMode="auto">
            <a:xfrm>
              <a:off x="9168375" y="4082874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32"/>
            <p:cNvSpPr/>
            <p:nvPr/>
          </p:nvSpPr>
          <p:spPr bwMode="auto">
            <a:xfrm>
              <a:off x="9071538" y="3816174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33"/>
            <p:cNvSpPr/>
            <p:nvPr/>
          </p:nvSpPr>
          <p:spPr bwMode="auto">
            <a:xfrm>
              <a:off x="9071538" y="37939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34"/>
            <p:cNvSpPr/>
            <p:nvPr/>
          </p:nvSpPr>
          <p:spPr bwMode="auto">
            <a:xfrm>
              <a:off x="9071538" y="392412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35"/>
            <p:cNvSpPr/>
            <p:nvPr/>
          </p:nvSpPr>
          <p:spPr bwMode="auto">
            <a:xfrm>
              <a:off x="9133450" y="3878087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36"/>
            <p:cNvSpPr/>
            <p:nvPr/>
          </p:nvSpPr>
          <p:spPr bwMode="auto">
            <a:xfrm>
              <a:off x="9196950" y="38510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37"/>
            <p:cNvSpPr/>
            <p:nvPr/>
          </p:nvSpPr>
          <p:spPr bwMode="auto">
            <a:xfrm>
              <a:off x="9265213" y="383363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38"/>
            <p:cNvSpPr/>
            <p:nvPr/>
          </p:nvSpPr>
          <p:spPr bwMode="auto">
            <a:xfrm>
              <a:off x="9327125" y="381617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39"/>
            <p:cNvSpPr/>
            <p:nvPr/>
          </p:nvSpPr>
          <p:spPr bwMode="auto">
            <a:xfrm>
              <a:off x="9395388" y="38050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40"/>
            <p:cNvSpPr/>
            <p:nvPr/>
          </p:nvSpPr>
          <p:spPr bwMode="auto">
            <a:xfrm>
              <a:off x="9458888" y="3798712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241"/>
            <p:cNvSpPr/>
            <p:nvPr/>
          </p:nvSpPr>
          <p:spPr bwMode="auto">
            <a:xfrm>
              <a:off x="9520800" y="3793949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242"/>
            <p:cNvSpPr/>
            <p:nvPr/>
          </p:nvSpPr>
          <p:spPr bwMode="auto">
            <a:xfrm>
              <a:off x="9582713" y="379394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243"/>
            <p:cNvSpPr/>
            <p:nvPr/>
          </p:nvSpPr>
          <p:spPr bwMode="auto">
            <a:xfrm>
              <a:off x="9650975" y="379394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244"/>
            <p:cNvSpPr/>
            <p:nvPr/>
          </p:nvSpPr>
          <p:spPr bwMode="auto">
            <a:xfrm>
              <a:off x="9736700" y="37939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245"/>
            <p:cNvSpPr/>
            <p:nvPr/>
          </p:nvSpPr>
          <p:spPr bwMode="auto">
            <a:xfrm>
              <a:off x="9708125" y="3793949"/>
              <a:ext cx="34925" cy="557213"/>
            </a:xfrm>
            <a:custGeom>
              <a:avLst/>
              <a:gdLst>
                <a:gd name="T0" fmla="*/ 5 w 6"/>
                <a:gd name="T1" fmla="*/ 0 h 98"/>
                <a:gd name="T2" fmla="*/ 0 w 6"/>
                <a:gd name="T3" fmla="*/ 0 h 98"/>
                <a:gd name="T4" fmla="*/ 0 w 6"/>
                <a:gd name="T5" fmla="*/ 98 h 98"/>
                <a:gd name="T6" fmla="*/ 6 w 6"/>
                <a:gd name="T7" fmla="*/ 97 h 98"/>
                <a:gd name="T8" fmla="*/ 6 w 6"/>
                <a:gd name="T9" fmla="*/ 0 h 98"/>
                <a:gd name="T10" fmla="*/ 5 w 6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246"/>
            <p:cNvSpPr/>
            <p:nvPr/>
          </p:nvSpPr>
          <p:spPr bwMode="auto">
            <a:xfrm>
              <a:off x="9776388" y="379871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247"/>
            <p:cNvSpPr/>
            <p:nvPr/>
          </p:nvSpPr>
          <p:spPr bwMode="auto">
            <a:xfrm>
              <a:off x="9844650" y="38050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248"/>
            <p:cNvSpPr/>
            <p:nvPr/>
          </p:nvSpPr>
          <p:spPr bwMode="auto">
            <a:xfrm>
              <a:off x="9912913" y="381617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249"/>
            <p:cNvSpPr/>
            <p:nvPr/>
          </p:nvSpPr>
          <p:spPr bwMode="auto">
            <a:xfrm>
              <a:off x="9970063" y="38272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250"/>
            <p:cNvSpPr/>
            <p:nvPr/>
          </p:nvSpPr>
          <p:spPr bwMode="auto">
            <a:xfrm>
              <a:off x="10038325" y="3851099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51"/>
            <p:cNvSpPr/>
            <p:nvPr/>
          </p:nvSpPr>
          <p:spPr bwMode="auto">
            <a:xfrm>
              <a:off x="10106588" y="38733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4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252"/>
            <p:cNvSpPr/>
            <p:nvPr/>
          </p:nvSpPr>
          <p:spPr bwMode="auto">
            <a:xfrm>
              <a:off x="10168500" y="3919362"/>
              <a:ext cx="33338" cy="300038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253"/>
            <p:cNvSpPr>
              <a:spLocks noChangeArrowheads="1"/>
            </p:cNvSpPr>
            <p:nvPr/>
          </p:nvSpPr>
          <p:spPr bwMode="auto">
            <a:xfrm>
              <a:off x="9071538" y="3793949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254"/>
            <p:cNvSpPr>
              <a:spLocks noChangeArrowheads="1"/>
            </p:cNvSpPr>
            <p:nvPr/>
          </p:nvSpPr>
          <p:spPr bwMode="auto">
            <a:xfrm>
              <a:off x="9168375" y="38558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255"/>
            <p:cNvSpPr>
              <a:spLocks noChangeArrowheads="1"/>
            </p:cNvSpPr>
            <p:nvPr/>
          </p:nvSpPr>
          <p:spPr bwMode="auto">
            <a:xfrm>
              <a:off x="9168375" y="3827287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256"/>
            <p:cNvSpPr/>
            <p:nvPr/>
          </p:nvSpPr>
          <p:spPr bwMode="auto">
            <a:xfrm>
              <a:off x="9168375" y="3827287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257"/>
            <p:cNvSpPr/>
            <p:nvPr/>
          </p:nvSpPr>
          <p:spPr bwMode="auto">
            <a:xfrm>
              <a:off x="9071538" y="3560587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258"/>
            <p:cNvSpPr/>
            <p:nvPr/>
          </p:nvSpPr>
          <p:spPr bwMode="auto">
            <a:xfrm>
              <a:off x="9071538" y="353836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259"/>
            <p:cNvSpPr/>
            <p:nvPr/>
          </p:nvSpPr>
          <p:spPr bwMode="auto">
            <a:xfrm>
              <a:off x="9071538" y="3668537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260"/>
            <p:cNvSpPr/>
            <p:nvPr/>
          </p:nvSpPr>
          <p:spPr bwMode="auto">
            <a:xfrm>
              <a:off x="9133450" y="3622499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261"/>
            <p:cNvSpPr/>
            <p:nvPr/>
          </p:nvSpPr>
          <p:spPr bwMode="auto">
            <a:xfrm>
              <a:off x="9196950" y="3593924"/>
              <a:ext cx="28575" cy="444500"/>
            </a:xfrm>
            <a:custGeom>
              <a:avLst/>
              <a:gdLst>
                <a:gd name="T0" fmla="*/ 0 w 5"/>
                <a:gd name="T1" fmla="*/ 2 h 78"/>
                <a:gd name="T2" fmla="*/ 0 w 5"/>
                <a:gd name="T3" fmla="*/ 75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262"/>
            <p:cNvSpPr/>
            <p:nvPr/>
          </p:nvSpPr>
          <p:spPr bwMode="auto">
            <a:xfrm>
              <a:off x="9265213" y="3578049"/>
              <a:ext cx="28575" cy="476250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263"/>
            <p:cNvSpPr/>
            <p:nvPr/>
          </p:nvSpPr>
          <p:spPr bwMode="auto">
            <a:xfrm>
              <a:off x="9327125" y="3560587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264"/>
            <p:cNvSpPr/>
            <p:nvPr/>
          </p:nvSpPr>
          <p:spPr bwMode="auto">
            <a:xfrm>
              <a:off x="9395388" y="3549474"/>
              <a:ext cx="34925" cy="533400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65"/>
            <p:cNvSpPr/>
            <p:nvPr/>
          </p:nvSpPr>
          <p:spPr bwMode="auto">
            <a:xfrm>
              <a:off x="9458888" y="3543124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66"/>
            <p:cNvSpPr/>
            <p:nvPr/>
          </p:nvSpPr>
          <p:spPr bwMode="auto">
            <a:xfrm>
              <a:off x="9520800" y="3538362"/>
              <a:ext cx="33338" cy="550863"/>
            </a:xfrm>
            <a:custGeom>
              <a:avLst/>
              <a:gdLst>
                <a:gd name="T0" fmla="*/ 0 w 6"/>
                <a:gd name="T1" fmla="*/ 1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67"/>
            <p:cNvSpPr/>
            <p:nvPr/>
          </p:nvSpPr>
          <p:spPr bwMode="auto">
            <a:xfrm>
              <a:off x="9582713" y="353836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68"/>
            <p:cNvSpPr/>
            <p:nvPr/>
          </p:nvSpPr>
          <p:spPr bwMode="auto">
            <a:xfrm>
              <a:off x="9650975" y="353836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69"/>
            <p:cNvSpPr/>
            <p:nvPr/>
          </p:nvSpPr>
          <p:spPr bwMode="auto">
            <a:xfrm>
              <a:off x="9736700" y="3543124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70"/>
            <p:cNvSpPr/>
            <p:nvPr/>
          </p:nvSpPr>
          <p:spPr bwMode="auto">
            <a:xfrm>
              <a:off x="9708125" y="3543124"/>
              <a:ext cx="34925" cy="552450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71"/>
            <p:cNvSpPr/>
            <p:nvPr/>
          </p:nvSpPr>
          <p:spPr bwMode="auto">
            <a:xfrm>
              <a:off x="9776388" y="35431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2"/>
            <p:cNvSpPr/>
            <p:nvPr/>
          </p:nvSpPr>
          <p:spPr bwMode="auto">
            <a:xfrm>
              <a:off x="9844650" y="3549474"/>
              <a:ext cx="28575" cy="533400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73"/>
            <p:cNvSpPr/>
            <p:nvPr/>
          </p:nvSpPr>
          <p:spPr bwMode="auto">
            <a:xfrm>
              <a:off x="9912913" y="3560587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74"/>
            <p:cNvSpPr/>
            <p:nvPr/>
          </p:nvSpPr>
          <p:spPr bwMode="auto">
            <a:xfrm>
              <a:off x="9970063" y="35716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275"/>
            <p:cNvSpPr/>
            <p:nvPr/>
          </p:nvSpPr>
          <p:spPr bwMode="auto">
            <a:xfrm>
              <a:off x="10038325" y="35939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276"/>
            <p:cNvSpPr/>
            <p:nvPr/>
          </p:nvSpPr>
          <p:spPr bwMode="auto">
            <a:xfrm>
              <a:off x="10106588" y="3622499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277"/>
            <p:cNvSpPr/>
            <p:nvPr/>
          </p:nvSpPr>
          <p:spPr bwMode="auto">
            <a:xfrm>
              <a:off x="10168500" y="3662187"/>
              <a:ext cx="33338" cy="301625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278"/>
            <p:cNvSpPr>
              <a:spLocks noChangeArrowheads="1"/>
            </p:cNvSpPr>
            <p:nvPr/>
          </p:nvSpPr>
          <p:spPr bwMode="auto">
            <a:xfrm>
              <a:off x="9071538" y="3538362"/>
              <a:ext cx="1130300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279"/>
            <p:cNvSpPr>
              <a:spLocks noChangeArrowheads="1"/>
            </p:cNvSpPr>
            <p:nvPr/>
          </p:nvSpPr>
          <p:spPr bwMode="auto">
            <a:xfrm>
              <a:off x="9168375" y="36002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280"/>
            <p:cNvSpPr>
              <a:spLocks noChangeArrowheads="1"/>
            </p:cNvSpPr>
            <p:nvPr/>
          </p:nvSpPr>
          <p:spPr bwMode="auto">
            <a:xfrm>
              <a:off x="9168375" y="3571699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281"/>
            <p:cNvSpPr/>
            <p:nvPr/>
          </p:nvSpPr>
          <p:spPr bwMode="auto">
            <a:xfrm>
              <a:off x="9168375" y="3571699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282"/>
            <p:cNvSpPr/>
            <p:nvPr/>
          </p:nvSpPr>
          <p:spPr bwMode="auto">
            <a:xfrm>
              <a:off x="9071538" y="3304999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283"/>
            <p:cNvSpPr/>
            <p:nvPr/>
          </p:nvSpPr>
          <p:spPr bwMode="auto">
            <a:xfrm>
              <a:off x="9071538" y="32811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284"/>
            <p:cNvSpPr/>
            <p:nvPr/>
          </p:nvSpPr>
          <p:spPr bwMode="auto">
            <a:xfrm>
              <a:off x="9071538" y="3412949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285"/>
            <p:cNvSpPr/>
            <p:nvPr/>
          </p:nvSpPr>
          <p:spPr bwMode="auto">
            <a:xfrm>
              <a:off x="9133450" y="3366912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286"/>
            <p:cNvSpPr/>
            <p:nvPr/>
          </p:nvSpPr>
          <p:spPr bwMode="auto">
            <a:xfrm>
              <a:off x="9196950" y="3338337"/>
              <a:ext cx="28575" cy="444500"/>
            </a:xfrm>
            <a:custGeom>
              <a:avLst/>
              <a:gdLst>
                <a:gd name="T0" fmla="*/ 0 w 5"/>
                <a:gd name="T1" fmla="*/ 2 h 78"/>
                <a:gd name="T2" fmla="*/ 0 w 5"/>
                <a:gd name="T3" fmla="*/ 75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287"/>
            <p:cNvSpPr/>
            <p:nvPr/>
          </p:nvSpPr>
          <p:spPr bwMode="auto">
            <a:xfrm>
              <a:off x="9265213" y="3322462"/>
              <a:ext cx="28575" cy="476250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88"/>
            <p:cNvSpPr/>
            <p:nvPr/>
          </p:nvSpPr>
          <p:spPr bwMode="auto">
            <a:xfrm>
              <a:off x="9327125" y="3304999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289"/>
            <p:cNvSpPr/>
            <p:nvPr/>
          </p:nvSpPr>
          <p:spPr bwMode="auto">
            <a:xfrm>
              <a:off x="9395388" y="3293887"/>
              <a:ext cx="34925" cy="533400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290"/>
            <p:cNvSpPr/>
            <p:nvPr/>
          </p:nvSpPr>
          <p:spPr bwMode="auto">
            <a:xfrm>
              <a:off x="9458888" y="3287537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291"/>
            <p:cNvSpPr/>
            <p:nvPr/>
          </p:nvSpPr>
          <p:spPr bwMode="auto">
            <a:xfrm>
              <a:off x="9520800" y="3281187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292"/>
            <p:cNvSpPr/>
            <p:nvPr/>
          </p:nvSpPr>
          <p:spPr bwMode="auto">
            <a:xfrm>
              <a:off x="9582713" y="3281187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293"/>
            <p:cNvSpPr/>
            <p:nvPr/>
          </p:nvSpPr>
          <p:spPr bwMode="auto">
            <a:xfrm>
              <a:off x="9650975" y="32811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294"/>
            <p:cNvSpPr/>
            <p:nvPr/>
          </p:nvSpPr>
          <p:spPr bwMode="auto">
            <a:xfrm>
              <a:off x="9736700" y="3287537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295"/>
            <p:cNvSpPr/>
            <p:nvPr/>
          </p:nvSpPr>
          <p:spPr bwMode="auto">
            <a:xfrm>
              <a:off x="9708125" y="3287537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296"/>
            <p:cNvSpPr/>
            <p:nvPr/>
          </p:nvSpPr>
          <p:spPr bwMode="auto">
            <a:xfrm>
              <a:off x="9776388" y="3287537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297"/>
            <p:cNvSpPr/>
            <p:nvPr/>
          </p:nvSpPr>
          <p:spPr bwMode="auto">
            <a:xfrm>
              <a:off x="9844650" y="3293887"/>
              <a:ext cx="28575" cy="533400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298"/>
            <p:cNvSpPr/>
            <p:nvPr/>
          </p:nvSpPr>
          <p:spPr bwMode="auto">
            <a:xfrm>
              <a:off x="9912913" y="3304999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299"/>
            <p:cNvSpPr/>
            <p:nvPr/>
          </p:nvSpPr>
          <p:spPr bwMode="auto">
            <a:xfrm>
              <a:off x="9970063" y="3316112"/>
              <a:ext cx="33338" cy="488950"/>
            </a:xfrm>
            <a:custGeom>
              <a:avLst/>
              <a:gdLst>
                <a:gd name="T0" fmla="*/ 0 w 6"/>
                <a:gd name="T1" fmla="*/ 0 h 86"/>
                <a:gd name="T2" fmla="*/ 0 w 6"/>
                <a:gd name="T3" fmla="*/ 86 h 86"/>
                <a:gd name="T4" fmla="*/ 6 w 6"/>
                <a:gd name="T5" fmla="*/ 84 h 86"/>
                <a:gd name="T6" fmla="*/ 6 w 6"/>
                <a:gd name="T7" fmla="*/ 2 h 86"/>
                <a:gd name="T8" fmla="*/ 0 w 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2" y="85"/>
                    <a:pt x="4" y="85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00"/>
            <p:cNvSpPr/>
            <p:nvPr/>
          </p:nvSpPr>
          <p:spPr bwMode="auto">
            <a:xfrm>
              <a:off x="10038325" y="3338337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01"/>
            <p:cNvSpPr/>
            <p:nvPr/>
          </p:nvSpPr>
          <p:spPr bwMode="auto">
            <a:xfrm>
              <a:off x="10106588" y="3366912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02"/>
            <p:cNvSpPr/>
            <p:nvPr/>
          </p:nvSpPr>
          <p:spPr bwMode="auto">
            <a:xfrm>
              <a:off x="10168500" y="3406599"/>
              <a:ext cx="33338" cy="307975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303"/>
            <p:cNvSpPr>
              <a:spLocks noChangeArrowheads="1"/>
            </p:cNvSpPr>
            <p:nvPr/>
          </p:nvSpPr>
          <p:spPr bwMode="auto">
            <a:xfrm>
              <a:off x="9071538" y="3281187"/>
              <a:ext cx="1130300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304"/>
            <p:cNvSpPr>
              <a:spLocks noChangeArrowheads="1"/>
            </p:cNvSpPr>
            <p:nvPr/>
          </p:nvSpPr>
          <p:spPr bwMode="auto">
            <a:xfrm>
              <a:off x="9168375" y="3344687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305"/>
            <p:cNvSpPr>
              <a:spLocks noChangeArrowheads="1"/>
            </p:cNvSpPr>
            <p:nvPr/>
          </p:nvSpPr>
          <p:spPr bwMode="auto">
            <a:xfrm>
              <a:off x="9168375" y="3316112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06"/>
            <p:cNvSpPr/>
            <p:nvPr/>
          </p:nvSpPr>
          <p:spPr bwMode="auto">
            <a:xfrm>
              <a:off x="9168375" y="3316112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07"/>
            <p:cNvSpPr/>
            <p:nvPr/>
          </p:nvSpPr>
          <p:spPr bwMode="auto">
            <a:xfrm>
              <a:off x="9071538" y="3049412"/>
              <a:ext cx="1130300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08"/>
            <p:cNvSpPr/>
            <p:nvPr/>
          </p:nvSpPr>
          <p:spPr bwMode="auto">
            <a:xfrm>
              <a:off x="9071538" y="30255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09"/>
            <p:cNvSpPr/>
            <p:nvPr/>
          </p:nvSpPr>
          <p:spPr bwMode="auto">
            <a:xfrm>
              <a:off x="9071538" y="3157362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10"/>
            <p:cNvSpPr/>
            <p:nvPr/>
          </p:nvSpPr>
          <p:spPr bwMode="auto">
            <a:xfrm>
              <a:off x="9133450" y="3111324"/>
              <a:ext cx="34925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11"/>
            <p:cNvSpPr/>
            <p:nvPr/>
          </p:nvSpPr>
          <p:spPr bwMode="auto">
            <a:xfrm>
              <a:off x="9196950" y="3082749"/>
              <a:ext cx="28575" cy="442913"/>
            </a:xfrm>
            <a:custGeom>
              <a:avLst/>
              <a:gdLst>
                <a:gd name="T0" fmla="*/ 0 w 5"/>
                <a:gd name="T1" fmla="*/ 3 h 78"/>
                <a:gd name="T2" fmla="*/ 0 w 5"/>
                <a:gd name="T3" fmla="*/ 76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3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2"/>
            <p:cNvSpPr/>
            <p:nvPr/>
          </p:nvSpPr>
          <p:spPr bwMode="auto">
            <a:xfrm>
              <a:off x="9265213" y="306528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13"/>
            <p:cNvSpPr/>
            <p:nvPr/>
          </p:nvSpPr>
          <p:spPr bwMode="auto">
            <a:xfrm>
              <a:off x="9327125" y="3049412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14"/>
            <p:cNvSpPr/>
            <p:nvPr/>
          </p:nvSpPr>
          <p:spPr bwMode="auto">
            <a:xfrm>
              <a:off x="9395388" y="3036712"/>
              <a:ext cx="34925" cy="534988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15"/>
            <p:cNvSpPr/>
            <p:nvPr/>
          </p:nvSpPr>
          <p:spPr bwMode="auto">
            <a:xfrm>
              <a:off x="9458888" y="3031949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16"/>
            <p:cNvSpPr/>
            <p:nvPr/>
          </p:nvSpPr>
          <p:spPr bwMode="auto">
            <a:xfrm>
              <a:off x="9520800" y="3025599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17"/>
            <p:cNvSpPr/>
            <p:nvPr/>
          </p:nvSpPr>
          <p:spPr bwMode="auto">
            <a:xfrm>
              <a:off x="9582713" y="30255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18"/>
            <p:cNvSpPr/>
            <p:nvPr/>
          </p:nvSpPr>
          <p:spPr bwMode="auto">
            <a:xfrm>
              <a:off x="9650975" y="30255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19"/>
            <p:cNvSpPr/>
            <p:nvPr/>
          </p:nvSpPr>
          <p:spPr bwMode="auto">
            <a:xfrm>
              <a:off x="9736700" y="3031949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20"/>
            <p:cNvSpPr/>
            <p:nvPr/>
          </p:nvSpPr>
          <p:spPr bwMode="auto">
            <a:xfrm>
              <a:off x="9708125" y="3031949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6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21"/>
            <p:cNvSpPr/>
            <p:nvPr/>
          </p:nvSpPr>
          <p:spPr bwMode="auto">
            <a:xfrm>
              <a:off x="9776388" y="3031949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22"/>
            <p:cNvSpPr/>
            <p:nvPr/>
          </p:nvSpPr>
          <p:spPr bwMode="auto">
            <a:xfrm>
              <a:off x="9844650" y="3036712"/>
              <a:ext cx="28575" cy="534988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23"/>
            <p:cNvSpPr/>
            <p:nvPr/>
          </p:nvSpPr>
          <p:spPr bwMode="auto">
            <a:xfrm>
              <a:off x="9912913" y="3049412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24"/>
            <p:cNvSpPr/>
            <p:nvPr/>
          </p:nvSpPr>
          <p:spPr bwMode="auto">
            <a:xfrm>
              <a:off x="9970063" y="3060524"/>
              <a:ext cx="33338" cy="488950"/>
            </a:xfrm>
            <a:custGeom>
              <a:avLst/>
              <a:gdLst>
                <a:gd name="T0" fmla="*/ 0 w 6"/>
                <a:gd name="T1" fmla="*/ 0 h 86"/>
                <a:gd name="T2" fmla="*/ 0 w 6"/>
                <a:gd name="T3" fmla="*/ 86 h 86"/>
                <a:gd name="T4" fmla="*/ 6 w 6"/>
                <a:gd name="T5" fmla="*/ 84 h 86"/>
                <a:gd name="T6" fmla="*/ 6 w 6"/>
                <a:gd name="T7" fmla="*/ 2 h 86"/>
                <a:gd name="T8" fmla="*/ 0 w 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2" y="85"/>
                    <a:pt x="4" y="85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25"/>
            <p:cNvSpPr/>
            <p:nvPr/>
          </p:nvSpPr>
          <p:spPr bwMode="auto">
            <a:xfrm>
              <a:off x="10038325" y="3082749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26"/>
            <p:cNvSpPr/>
            <p:nvPr/>
          </p:nvSpPr>
          <p:spPr bwMode="auto">
            <a:xfrm>
              <a:off x="10106588" y="3111324"/>
              <a:ext cx="28575" cy="387350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27"/>
            <p:cNvSpPr/>
            <p:nvPr/>
          </p:nvSpPr>
          <p:spPr bwMode="auto">
            <a:xfrm>
              <a:off x="10168500" y="3151012"/>
              <a:ext cx="33338" cy="306388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7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Oval 328"/>
            <p:cNvSpPr>
              <a:spLocks noChangeArrowheads="1"/>
            </p:cNvSpPr>
            <p:nvPr/>
          </p:nvSpPr>
          <p:spPr bwMode="auto">
            <a:xfrm>
              <a:off x="9071538" y="30255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Oval 329"/>
            <p:cNvSpPr>
              <a:spLocks noChangeArrowheads="1"/>
            </p:cNvSpPr>
            <p:nvPr/>
          </p:nvSpPr>
          <p:spPr bwMode="auto">
            <a:xfrm>
              <a:off x="9168375" y="3089099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Oval 330"/>
            <p:cNvSpPr>
              <a:spLocks noChangeArrowheads="1"/>
            </p:cNvSpPr>
            <p:nvPr/>
          </p:nvSpPr>
          <p:spPr bwMode="auto">
            <a:xfrm>
              <a:off x="9168375" y="3060524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31"/>
            <p:cNvSpPr/>
            <p:nvPr/>
          </p:nvSpPr>
          <p:spPr bwMode="auto">
            <a:xfrm>
              <a:off x="9168375" y="3060524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2"/>
            <p:cNvSpPr/>
            <p:nvPr/>
          </p:nvSpPr>
          <p:spPr bwMode="auto">
            <a:xfrm>
              <a:off x="9071538" y="2793824"/>
              <a:ext cx="1130300" cy="555625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33"/>
            <p:cNvSpPr/>
            <p:nvPr/>
          </p:nvSpPr>
          <p:spPr bwMode="auto">
            <a:xfrm>
              <a:off x="9071538" y="2770012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34"/>
            <p:cNvSpPr/>
            <p:nvPr/>
          </p:nvSpPr>
          <p:spPr bwMode="auto">
            <a:xfrm>
              <a:off x="9071538" y="290177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35"/>
            <p:cNvSpPr/>
            <p:nvPr/>
          </p:nvSpPr>
          <p:spPr bwMode="auto">
            <a:xfrm>
              <a:off x="9133450" y="2855737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36"/>
            <p:cNvSpPr/>
            <p:nvPr/>
          </p:nvSpPr>
          <p:spPr bwMode="auto">
            <a:xfrm>
              <a:off x="9196950" y="2827162"/>
              <a:ext cx="28575" cy="442913"/>
            </a:xfrm>
            <a:custGeom>
              <a:avLst/>
              <a:gdLst>
                <a:gd name="T0" fmla="*/ 0 w 5"/>
                <a:gd name="T1" fmla="*/ 3 h 78"/>
                <a:gd name="T2" fmla="*/ 0 w 5"/>
                <a:gd name="T3" fmla="*/ 76 h 78"/>
                <a:gd name="T4" fmla="*/ 5 w 5"/>
                <a:gd name="T5" fmla="*/ 78 h 78"/>
                <a:gd name="T6" fmla="*/ 5 w 5"/>
                <a:gd name="T7" fmla="*/ 0 h 78"/>
                <a:gd name="T8" fmla="*/ 0 w 5"/>
                <a:gd name="T9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3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3" y="77"/>
                    <a:pt x="5" y="7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37"/>
            <p:cNvSpPr/>
            <p:nvPr/>
          </p:nvSpPr>
          <p:spPr bwMode="auto">
            <a:xfrm>
              <a:off x="9265213" y="28096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38"/>
            <p:cNvSpPr/>
            <p:nvPr/>
          </p:nvSpPr>
          <p:spPr bwMode="auto">
            <a:xfrm>
              <a:off x="9327125" y="279382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339"/>
            <p:cNvSpPr/>
            <p:nvPr/>
          </p:nvSpPr>
          <p:spPr bwMode="auto">
            <a:xfrm>
              <a:off x="9395388" y="2781124"/>
              <a:ext cx="34925" cy="534988"/>
            </a:xfrm>
            <a:custGeom>
              <a:avLst/>
              <a:gdLst>
                <a:gd name="T0" fmla="*/ 0 w 6"/>
                <a:gd name="T1" fmla="*/ 1 h 94"/>
                <a:gd name="T2" fmla="*/ 0 w 6"/>
                <a:gd name="T3" fmla="*/ 93 h 94"/>
                <a:gd name="T4" fmla="*/ 6 w 6"/>
                <a:gd name="T5" fmla="*/ 94 h 94"/>
                <a:gd name="T6" fmla="*/ 6 w 6"/>
                <a:gd name="T7" fmla="*/ 0 h 94"/>
                <a:gd name="T8" fmla="*/ 0 w 6"/>
                <a:gd name="T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4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340"/>
            <p:cNvSpPr/>
            <p:nvPr/>
          </p:nvSpPr>
          <p:spPr bwMode="auto">
            <a:xfrm>
              <a:off x="9458888" y="2776362"/>
              <a:ext cx="26988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341"/>
            <p:cNvSpPr/>
            <p:nvPr/>
          </p:nvSpPr>
          <p:spPr bwMode="auto">
            <a:xfrm>
              <a:off x="9520800" y="2770012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342"/>
            <p:cNvSpPr/>
            <p:nvPr/>
          </p:nvSpPr>
          <p:spPr bwMode="auto">
            <a:xfrm>
              <a:off x="9582713" y="2770012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343"/>
            <p:cNvSpPr/>
            <p:nvPr/>
          </p:nvSpPr>
          <p:spPr bwMode="auto">
            <a:xfrm>
              <a:off x="9650975" y="2770012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344"/>
            <p:cNvSpPr/>
            <p:nvPr/>
          </p:nvSpPr>
          <p:spPr bwMode="auto">
            <a:xfrm>
              <a:off x="9736700" y="2776362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345"/>
            <p:cNvSpPr/>
            <p:nvPr/>
          </p:nvSpPr>
          <p:spPr bwMode="auto">
            <a:xfrm>
              <a:off x="9708125" y="2776362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6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346"/>
            <p:cNvSpPr/>
            <p:nvPr/>
          </p:nvSpPr>
          <p:spPr bwMode="auto">
            <a:xfrm>
              <a:off x="9776388" y="2776362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347"/>
            <p:cNvSpPr/>
            <p:nvPr/>
          </p:nvSpPr>
          <p:spPr bwMode="auto">
            <a:xfrm>
              <a:off x="9844650" y="2781124"/>
              <a:ext cx="28575" cy="534988"/>
            </a:xfrm>
            <a:custGeom>
              <a:avLst/>
              <a:gdLst>
                <a:gd name="T0" fmla="*/ 0 w 5"/>
                <a:gd name="T1" fmla="*/ 0 h 94"/>
                <a:gd name="T2" fmla="*/ 0 w 5"/>
                <a:gd name="T3" fmla="*/ 94 h 94"/>
                <a:gd name="T4" fmla="*/ 5 w 5"/>
                <a:gd name="T5" fmla="*/ 93 h 94"/>
                <a:gd name="T6" fmla="*/ 5 w 5"/>
                <a:gd name="T7" fmla="*/ 1 h 94"/>
                <a:gd name="T8" fmla="*/ 0 w 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4">
                  <a:moveTo>
                    <a:pt x="0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348"/>
            <p:cNvSpPr/>
            <p:nvPr/>
          </p:nvSpPr>
          <p:spPr bwMode="auto">
            <a:xfrm>
              <a:off x="9912913" y="279382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90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349"/>
            <p:cNvSpPr/>
            <p:nvPr/>
          </p:nvSpPr>
          <p:spPr bwMode="auto">
            <a:xfrm>
              <a:off x="9970063" y="2809699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50"/>
            <p:cNvSpPr/>
            <p:nvPr/>
          </p:nvSpPr>
          <p:spPr bwMode="auto">
            <a:xfrm>
              <a:off x="10038325" y="2827162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351"/>
            <p:cNvSpPr/>
            <p:nvPr/>
          </p:nvSpPr>
          <p:spPr bwMode="auto">
            <a:xfrm>
              <a:off x="10106588" y="2855737"/>
              <a:ext cx="28575" cy="385763"/>
            </a:xfrm>
            <a:custGeom>
              <a:avLst/>
              <a:gdLst>
                <a:gd name="T0" fmla="*/ 0 w 5"/>
                <a:gd name="T1" fmla="*/ 0 h 68"/>
                <a:gd name="T2" fmla="*/ 0 w 5"/>
                <a:gd name="T3" fmla="*/ 68 h 68"/>
                <a:gd name="T4" fmla="*/ 5 w 5"/>
                <a:gd name="T5" fmla="*/ 65 h 68"/>
                <a:gd name="T6" fmla="*/ 5 w 5"/>
                <a:gd name="T7" fmla="*/ 3 h 68"/>
                <a:gd name="T8" fmla="*/ 0 w 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" y="67"/>
                    <a:pt x="4" y="66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52"/>
            <p:cNvSpPr/>
            <p:nvPr/>
          </p:nvSpPr>
          <p:spPr bwMode="auto">
            <a:xfrm>
              <a:off x="10168500" y="2895424"/>
              <a:ext cx="33338" cy="306388"/>
            </a:xfrm>
            <a:custGeom>
              <a:avLst/>
              <a:gdLst>
                <a:gd name="T0" fmla="*/ 6 w 6"/>
                <a:gd name="T1" fmla="*/ 43 h 54"/>
                <a:gd name="T2" fmla="*/ 6 w 6"/>
                <a:gd name="T3" fmla="*/ 11 h 54"/>
                <a:gd name="T4" fmla="*/ 0 w 6"/>
                <a:gd name="T5" fmla="*/ 0 h 54"/>
                <a:gd name="T6" fmla="*/ 0 w 6"/>
                <a:gd name="T7" fmla="*/ 54 h 54"/>
                <a:gd name="T8" fmla="*/ 6 w 6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4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4" y="4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0"/>
                    <a:pt x="6" y="47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Oval 353"/>
            <p:cNvSpPr>
              <a:spLocks noChangeArrowheads="1"/>
            </p:cNvSpPr>
            <p:nvPr/>
          </p:nvSpPr>
          <p:spPr bwMode="auto">
            <a:xfrm>
              <a:off x="9071538" y="2770012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Oval 354"/>
            <p:cNvSpPr>
              <a:spLocks noChangeArrowheads="1"/>
            </p:cNvSpPr>
            <p:nvPr/>
          </p:nvSpPr>
          <p:spPr bwMode="auto">
            <a:xfrm>
              <a:off x="9168375" y="2833512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Oval 355"/>
            <p:cNvSpPr>
              <a:spLocks noChangeArrowheads="1"/>
            </p:cNvSpPr>
            <p:nvPr/>
          </p:nvSpPr>
          <p:spPr bwMode="auto">
            <a:xfrm>
              <a:off x="9168375" y="2804937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356"/>
            <p:cNvSpPr/>
            <p:nvPr/>
          </p:nvSpPr>
          <p:spPr bwMode="auto">
            <a:xfrm>
              <a:off x="9168375" y="2804937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5 h 27"/>
                <a:gd name="T6" fmla="*/ 82 w 165"/>
                <a:gd name="T7" fmla="*/ 0 h 27"/>
                <a:gd name="T8" fmla="*/ 0 w 165"/>
                <a:gd name="T9" fmla="*/ 25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5"/>
                    <a:pt x="164" y="27"/>
                  </a:cubicBezTo>
                  <a:cubicBezTo>
                    <a:pt x="165" y="26"/>
                    <a:pt x="165" y="25"/>
                    <a:pt x="165" y="25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5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357"/>
            <p:cNvSpPr/>
            <p:nvPr/>
          </p:nvSpPr>
          <p:spPr bwMode="auto">
            <a:xfrm>
              <a:off x="9071538" y="253664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358"/>
            <p:cNvSpPr/>
            <p:nvPr/>
          </p:nvSpPr>
          <p:spPr bwMode="auto">
            <a:xfrm>
              <a:off x="9071538" y="25144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359"/>
            <p:cNvSpPr/>
            <p:nvPr/>
          </p:nvSpPr>
          <p:spPr bwMode="auto">
            <a:xfrm>
              <a:off x="9071538" y="2644599"/>
              <a:ext cx="28575" cy="296863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360"/>
            <p:cNvSpPr/>
            <p:nvPr/>
          </p:nvSpPr>
          <p:spPr bwMode="auto">
            <a:xfrm>
              <a:off x="9133450" y="2600149"/>
              <a:ext cx="34925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361"/>
            <p:cNvSpPr/>
            <p:nvPr/>
          </p:nvSpPr>
          <p:spPr bwMode="auto">
            <a:xfrm>
              <a:off x="9196950" y="25763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5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362"/>
            <p:cNvSpPr/>
            <p:nvPr/>
          </p:nvSpPr>
          <p:spPr bwMode="auto">
            <a:xfrm>
              <a:off x="9265213" y="2554112"/>
              <a:ext cx="28575" cy="477838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363"/>
            <p:cNvSpPr/>
            <p:nvPr/>
          </p:nvSpPr>
          <p:spPr bwMode="auto">
            <a:xfrm>
              <a:off x="9327125" y="2536649"/>
              <a:ext cx="34925" cy="512763"/>
            </a:xfrm>
            <a:custGeom>
              <a:avLst/>
              <a:gdLst>
                <a:gd name="T0" fmla="*/ 0 w 6"/>
                <a:gd name="T1" fmla="*/ 2 h 90"/>
                <a:gd name="T2" fmla="*/ 0 w 6"/>
                <a:gd name="T3" fmla="*/ 89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2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90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364"/>
            <p:cNvSpPr/>
            <p:nvPr/>
          </p:nvSpPr>
          <p:spPr bwMode="auto">
            <a:xfrm>
              <a:off x="9395388" y="2531887"/>
              <a:ext cx="34925" cy="528638"/>
            </a:xfrm>
            <a:custGeom>
              <a:avLst/>
              <a:gdLst>
                <a:gd name="T0" fmla="*/ 0 w 6"/>
                <a:gd name="T1" fmla="*/ 0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365"/>
            <p:cNvSpPr/>
            <p:nvPr/>
          </p:nvSpPr>
          <p:spPr bwMode="auto">
            <a:xfrm>
              <a:off x="9458888" y="2520774"/>
              <a:ext cx="26988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6"/>
                    <a:pt x="3" y="96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366"/>
            <p:cNvSpPr/>
            <p:nvPr/>
          </p:nvSpPr>
          <p:spPr bwMode="auto">
            <a:xfrm>
              <a:off x="9520800" y="252077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6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367"/>
            <p:cNvSpPr/>
            <p:nvPr/>
          </p:nvSpPr>
          <p:spPr bwMode="auto">
            <a:xfrm>
              <a:off x="9582713" y="25144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368"/>
            <p:cNvSpPr/>
            <p:nvPr/>
          </p:nvSpPr>
          <p:spPr bwMode="auto">
            <a:xfrm>
              <a:off x="9650975" y="25144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369"/>
            <p:cNvSpPr/>
            <p:nvPr/>
          </p:nvSpPr>
          <p:spPr bwMode="auto">
            <a:xfrm>
              <a:off x="9697012" y="252024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370"/>
            <p:cNvSpPr/>
            <p:nvPr/>
          </p:nvSpPr>
          <p:spPr bwMode="auto">
            <a:xfrm>
              <a:off x="9708125" y="2520774"/>
              <a:ext cx="34925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371"/>
            <p:cNvSpPr/>
            <p:nvPr/>
          </p:nvSpPr>
          <p:spPr bwMode="auto">
            <a:xfrm>
              <a:off x="9776388" y="2520774"/>
              <a:ext cx="33338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372"/>
            <p:cNvSpPr/>
            <p:nvPr/>
          </p:nvSpPr>
          <p:spPr bwMode="auto">
            <a:xfrm>
              <a:off x="9844650" y="25318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373"/>
            <p:cNvSpPr/>
            <p:nvPr/>
          </p:nvSpPr>
          <p:spPr bwMode="auto">
            <a:xfrm>
              <a:off x="9912913" y="25366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90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374"/>
            <p:cNvSpPr/>
            <p:nvPr/>
          </p:nvSpPr>
          <p:spPr bwMode="auto">
            <a:xfrm>
              <a:off x="9970063" y="2554112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375"/>
            <p:cNvSpPr/>
            <p:nvPr/>
          </p:nvSpPr>
          <p:spPr bwMode="auto">
            <a:xfrm>
              <a:off x="10038325" y="2571574"/>
              <a:ext cx="28575" cy="442913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376"/>
            <p:cNvSpPr/>
            <p:nvPr/>
          </p:nvSpPr>
          <p:spPr bwMode="auto">
            <a:xfrm>
              <a:off x="10106588" y="26001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5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377"/>
            <p:cNvSpPr/>
            <p:nvPr/>
          </p:nvSpPr>
          <p:spPr bwMode="auto">
            <a:xfrm>
              <a:off x="10168500" y="2644599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0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378"/>
            <p:cNvSpPr>
              <a:spLocks noChangeArrowheads="1"/>
            </p:cNvSpPr>
            <p:nvPr/>
          </p:nvSpPr>
          <p:spPr bwMode="auto">
            <a:xfrm>
              <a:off x="9071538" y="251442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379"/>
            <p:cNvSpPr>
              <a:spLocks noChangeArrowheads="1"/>
            </p:cNvSpPr>
            <p:nvPr/>
          </p:nvSpPr>
          <p:spPr bwMode="auto">
            <a:xfrm>
              <a:off x="9168375" y="2576337"/>
              <a:ext cx="938213" cy="27940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380"/>
            <p:cNvSpPr>
              <a:spLocks noChangeArrowheads="1"/>
            </p:cNvSpPr>
            <p:nvPr/>
          </p:nvSpPr>
          <p:spPr bwMode="auto">
            <a:xfrm>
              <a:off x="9168375" y="2549349"/>
              <a:ext cx="938213" cy="27781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81"/>
            <p:cNvSpPr/>
            <p:nvPr/>
          </p:nvSpPr>
          <p:spPr bwMode="auto">
            <a:xfrm>
              <a:off x="9168375" y="2549349"/>
              <a:ext cx="938213" cy="152400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5 h 27"/>
                <a:gd name="T6" fmla="*/ 82 w 165"/>
                <a:gd name="T7" fmla="*/ 0 h 27"/>
                <a:gd name="T8" fmla="*/ 0 w 165"/>
                <a:gd name="T9" fmla="*/ 25 h 27"/>
                <a:gd name="T10" fmla="*/ 0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0" y="15"/>
                    <a:pt x="164" y="27"/>
                  </a:cubicBezTo>
                  <a:cubicBezTo>
                    <a:pt x="165" y="26"/>
                    <a:pt x="165" y="25"/>
                    <a:pt x="165" y="25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4" y="15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382"/>
            <p:cNvSpPr>
              <a:spLocks noChangeArrowheads="1"/>
            </p:cNvSpPr>
            <p:nvPr/>
          </p:nvSpPr>
          <p:spPr bwMode="auto">
            <a:xfrm>
              <a:off x="7485625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83"/>
            <p:cNvSpPr/>
            <p:nvPr/>
          </p:nvSpPr>
          <p:spPr bwMode="auto">
            <a:xfrm>
              <a:off x="7582463" y="61132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84"/>
            <p:cNvSpPr/>
            <p:nvPr/>
          </p:nvSpPr>
          <p:spPr bwMode="auto">
            <a:xfrm>
              <a:off x="7582463" y="60894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85"/>
            <p:cNvSpPr/>
            <p:nvPr/>
          </p:nvSpPr>
          <p:spPr bwMode="auto">
            <a:xfrm>
              <a:off x="7582463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86"/>
            <p:cNvSpPr/>
            <p:nvPr/>
          </p:nvSpPr>
          <p:spPr bwMode="auto">
            <a:xfrm>
              <a:off x="7645963" y="617519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87"/>
            <p:cNvSpPr/>
            <p:nvPr/>
          </p:nvSpPr>
          <p:spPr bwMode="auto">
            <a:xfrm>
              <a:off x="7707875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88"/>
            <p:cNvSpPr/>
            <p:nvPr/>
          </p:nvSpPr>
          <p:spPr bwMode="auto">
            <a:xfrm>
              <a:off x="7776138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389"/>
            <p:cNvSpPr/>
            <p:nvPr/>
          </p:nvSpPr>
          <p:spPr bwMode="auto">
            <a:xfrm>
              <a:off x="7838050" y="61180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390"/>
            <p:cNvSpPr/>
            <p:nvPr/>
          </p:nvSpPr>
          <p:spPr bwMode="auto">
            <a:xfrm>
              <a:off x="7906313" y="6106937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391"/>
            <p:cNvSpPr/>
            <p:nvPr/>
          </p:nvSpPr>
          <p:spPr bwMode="auto">
            <a:xfrm>
              <a:off x="7969813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392"/>
            <p:cNvSpPr/>
            <p:nvPr/>
          </p:nvSpPr>
          <p:spPr bwMode="auto">
            <a:xfrm>
              <a:off x="8038075" y="6095824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393"/>
            <p:cNvSpPr/>
            <p:nvPr/>
          </p:nvSpPr>
          <p:spPr bwMode="auto">
            <a:xfrm>
              <a:off x="8093638" y="6089474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394"/>
            <p:cNvSpPr/>
            <p:nvPr/>
          </p:nvSpPr>
          <p:spPr bwMode="auto">
            <a:xfrm>
              <a:off x="8161900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395"/>
            <p:cNvSpPr/>
            <p:nvPr/>
          </p:nvSpPr>
          <p:spPr bwMode="auto">
            <a:xfrm>
              <a:off x="8253975" y="60958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396"/>
            <p:cNvSpPr/>
            <p:nvPr/>
          </p:nvSpPr>
          <p:spPr bwMode="auto">
            <a:xfrm>
              <a:off x="8219050" y="60958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397"/>
            <p:cNvSpPr/>
            <p:nvPr/>
          </p:nvSpPr>
          <p:spPr bwMode="auto">
            <a:xfrm>
              <a:off x="8287313" y="6095824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398"/>
            <p:cNvSpPr/>
            <p:nvPr/>
          </p:nvSpPr>
          <p:spPr bwMode="auto">
            <a:xfrm>
              <a:off x="8355575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399"/>
            <p:cNvSpPr/>
            <p:nvPr/>
          </p:nvSpPr>
          <p:spPr bwMode="auto">
            <a:xfrm>
              <a:off x="8423838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00"/>
            <p:cNvSpPr/>
            <p:nvPr/>
          </p:nvSpPr>
          <p:spPr bwMode="auto">
            <a:xfrm>
              <a:off x="8480988" y="61307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01"/>
            <p:cNvSpPr/>
            <p:nvPr/>
          </p:nvSpPr>
          <p:spPr bwMode="auto">
            <a:xfrm>
              <a:off x="8549250" y="6146624"/>
              <a:ext cx="33338" cy="444500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02"/>
            <p:cNvSpPr/>
            <p:nvPr/>
          </p:nvSpPr>
          <p:spPr bwMode="auto">
            <a:xfrm>
              <a:off x="8617513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03"/>
            <p:cNvSpPr/>
            <p:nvPr/>
          </p:nvSpPr>
          <p:spPr bwMode="auto">
            <a:xfrm>
              <a:off x="8679425" y="6221237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404"/>
            <p:cNvSpPr>
              <a:spLocks noChangeArrowheads="1"/>
            </p:cNvSpPr>
            <p:nvPr/>
          </p:nvSpPr>
          <p:spPr bwMode="auto">
            <a:xfrm>
              <a:off x="7582463" y="6089474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405"/>
            <p:cNvSpPr>
              <a:spLocks noChangeArrowheads="1"/>
            </p:cNvSpPr>
            <p:nvPr/>
          </p:nvSpPr>
          <p:spPr bwMode="auto">
            <a:xfrm>
              <a:off x="7679300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407"/>
            <p:cNvSpPr>
              <a:spLocks noChangeArrowheads="1"/>
            </p:cNvSpPr>
            <p:nvPr/>
          </p:nvSpPr>
          <p:spPr bwMode="auto">
            <a:xfrm>
              <a:off x="7679300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08"/>
            <p:cNvSpPr/>
            <p:nvPr/>
          </p:nvSpPr>
          <p:spPr bwMode="auto">
            <a:xfrm>
              <a:off x="7679300" y="613074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09"/>
            <p:cNvSpPr/>
            <p:nvPr/>
          </p:nvSpPr>
          <p:spPr bwMode="auto">
            <a:xfrm>
              <a:off x="7582462" y="58576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10"/>
            <p:cNvSpPr/>
            <p:nvPr/>
          </p:nvSpPr>
          <p:spPr bwMode="auto">
            <a:xfrm>
              <a:off x="7582462" y="5833886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11"/>
            <p:cNvSpPr/>
            <p:nvPr/>
          </p:nvSpPr>
          <p:spPr bwMode="auto">
            <a:xfrm>
              <a:off x="7582462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12"/>
            <p:cNvSpPr/>
            <p:nvPr/>
          </p:nvSpPr>
          <p:spPr bwMode="auto">
            <a:xfrm>
              <a:off x="7645962" y="5919611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13"/>
            <p:cNvSpPr/>
            <p:nvPr/>
          </p:nvSpPr>
          <p:spPr bwMode="auto">
            <a:xfrm>
              <a:off x="7707875" y="5897386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14"/>
            <p:cNvSpPr/>
            <p:nvPr/>
          </p:nvSpPr>
          <p:spPr bwMode="auto">
            <a:xfrm>
              <a:off x="7776137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15"/>
            <p:cNvSpPr/>
            <p:nvPr/>
          </p:nvSpPr>
          <p:spPr bwMode="auto">
            <a:xfrm>
              <a:off x="7838050" y="5862461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16"/>
            <p:cNvSpPr/>
            <p:nvPr/>
          </p:nvSpPr>
          <p:spPr bwMode="auto">
            <a:xfrm>
              <a:off x="7906312" y="58513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17"/>
            <p:cNvSpPr/>
            <p:nvPr/>
          </p:nvSpPr>
          <p:spPr bwMode="auto">
            <a:xfrm>
              <a:off x="7969812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18"/>
            <p:cNvSpPr/>
            <p:nvPr/>
          </p:nvSpPr>
          <p:spPr bwMode="auto">
            <a:xfrm>
              <a:off x="8038075" y="5840236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19"/>
            <p:cNvSpPr/>
            <p:nvPr/>
          </p:nvSpPr>
          <p:spPr bwMode="auto">
            <a:xfrm>
              <a:off x="8093637" y="5833886"/>
              <a:ext cx="34925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20"/>
            <p:cNvSpPr/>
            <p:nvPr/>
          </p:nvSpPr>
          <p:spPr bwMode="auto">
            <a:xfrm>
              <a:off x="8161900" y="583388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21"/>
            <p:cNvSpPr/>
            <p:nvPr/>
          </p:nvSpPr>
          <p:spPr bwMode="auto">
            <a:xfrm>
              <a:off x="8253975" y="58402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22"/>
            <p:cNvSpPr/>
            <p:nvPr/>
          </p:nvSpPr>
          <p:spPr bwMode="auto">
            <a:xfrm>
              <a:off x="8219050" y="5840236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23"/>
            <p:cNvSpPr/>
            <p:nvPr/>
          </p:nvSpPr>
          <p:spPr bwMode="auto">
            <a:xfrm>
              <a:off x="8287312" y="5840236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24"/>
            <p:cNvSpPr/>
            <p:nvPr/>
          </p:nvSpPr>
          <p:spPr bwMode="auto">
            <a:xfrm>
              <a:off x="8355575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25"/>
            <p:cNvSpPr/>
            <p:nvPr/>
          </p:nvSpPr>
          <p:spPr bwMode="auto">
            <a:xfrm>
              <a:off x="8423837" y="5862461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26"/>
            <p:cNvSpPr/>
            <p:nvPr/>
          </p:nvSpPr>
          <p:spPr bwMode="auto">
            <a:xfrm>
              <a:off x="8480987" y="58735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27"/>
            <p:cNvSpPr/>
            <p:nvPr/>
          </p:nvSpPr>
          <p:spPr bwMode="auto">
            <a:xfrm>
              <a:off x="8549250" y="5891036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28"/>
            <p:cNvSpPr/>
            <p:nvPr/>
          </p:nvSpPr>
          <p:spPr bwMode="auto">
            <a:xfrm>
              <a:off x="8617512" y="59196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29"/>
            <p:cNvSpPr/>
            <p:nvPr/>
          </p:nvSpPr>
          <p:spPr bwMode="auto">
            <a:xfrm>
              <a:off x="8679425" y="5965649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430"/>
            <p:cNvSpPr>
              <a:spLocks noChangeArrowheads="1"/>
            </p:cNvSpPr>
            <p:nvPr/>
          </p:nvSpPr>
          <p:spPr bwMode="auto">
            <a:xfrm>
              <a:off x="7582462" y="5833886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431"/>
            <p:cNvSpPr>
              <a:spLocks noChangeArrowheads="1"/>
            </p:cNvSpPr>
            <p:nvPr/>
          </p:nvSpPr>
          <p:spPr bwMode="auto">
            <a:xfrm>
              <a:off x="7679300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432"/>
            <p:cNvSpPr>
              <a:spLocks noChangeArrowheads="1"/>
            </p:cNvSpPr>
            <p:nvPr/>
          </p:nvSpPr>
          <p:spPr bwMode="auto">
            <a:xfrm>
              <a:off x="7679300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33"/>
            <p:cNvSpPr/>
            <p:nvPr/>
          </p:nvSpPr>
          <p:spPr bwMode="auto">
            <a:xfrm>
              <a:off x="7679300" y="587357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34"/>
            <p:cNvSpPr/>
            <p:nvPr/>
          </p:nvSpPr>
          <p:spPr bwMode="auto">
            <a:xfrm>
              <a:off x="7582462" y="560052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35"/>
            <p:cNvSpPr/>
            <p:nvPr/>
          </p:nvSpPr>
          <p:spPr bwMode="auto">
            <a:xfrm>
              <a:off x="7582462" y="55782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436"/>
            <p:cNvSpPr/>
            <p:nvPr/>
          </p:nvSpPr>
          <p:spPr bwMode="auto">
            <a:xfrm>
              <a:off x="7582462" y="5710061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437"/>
            <p:cNvSpPr/>
            <p:nvPr/>
          </p:nvSpPr>
          <p:spPr bwMode="auto">
            <a:xfrm>
              <a:off x="7645962" y="5664024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438"/>
            <p:cNvSpPr/>
            <p:nvPr/>
          </p:nvSpPr>
          <p:spPr bwMode="auto">
            <a:xfrm>
              <a:off x="7707875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439"/>
            <p:cNvSpPr/>
            <p:nvPr/>
          </p:nvSpPr>
          <p:spPr bwMode="auto">
            <a:xfrm>
              <a:off x="7776137" y="5617986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40"/>
            <p:cNvSpPr/>
            <p:nvPr/>
          </p:nvSpPr>
          <p:spPr bwMode="auto">
            <a:xfrm>
              <a:off x="7838050" y="5606874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441"/>
            <p:cNvSpPr/>
            <p:nvPr/>
          </p:nvSpPr>
          <p:spPr bwMode="auto">
            <a:xfrm>
              <a:off x="7906312" y="5595761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42"/>
            <p:cNvSpPr/>
            <p:nvPr/>
          </p:nvSpPr>
          <p:spPr bwMode="auto">
            <a:xfrm>
              <a:off x="7969812" y="5589411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43"/>
            <p:cNvSpPr/>
            <p:nvPr/>
          </p:nvSpPr>
          <p:spPr bwMode="auto">
            <a:xfrm>
              <a:off x="8038075" y="5584649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44"/>
            <p:cNvSpPr/>
            <p:nvPr/>
          </p:nvSpPr>
          <p:spPr bwMode="auto">
            <a:xfrm>
              <a:off x="8093637" y="5584649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45"/>
            <p:cNvSpPr/>
            <p:nvPr/>
          </p:nvSpPr>
          <p:spPr bwMode="auto">
            <a:xfrm>
              <a:off x="8161900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46"/>
            <p:cNvSpPr/>
            <p:nvPr/>
          </p:nvSpPr>
          <p:spPr bwMode="auto">
            <a:xfrm>
              <a:off x="8253975" y="55846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47"/>
            <p:cNvSpPr/>
            <p:nvPr/>
          </p:nvSpPr>
          <p:spPr bwMode="auto">
            <a:xfrm>
              <a:off x="8219050" y="5584649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48"/>
            <p:cNvSpPr/>
            <p:nvPr/>
          </p:nvSpPr>
          <p:spPr bwMode="auto">
            <a:xfrm>
              <a:off x="8287312" y="5589411"/>
              <a:ext cx="34925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49"/>
            <p:cNvSpPr/>
            <p:nvPr/>
          </p:nvSpPr>
          <p:spPr bwMode="auto">
            <a:xfrm>
              <a:off x="8355575" y="5595761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50"/>
            <p:cNvSpPr/>
            <p:nvPr/>
          </p:nvSpPr>
          <p:spPr bwMode="auto">
            <a:xfrm>
              <a:off x="8423837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51"/>
            <p:cNvSpPr/>
            <p:nvPr/>
          </p:nvSpPr>
          <p:spPr bwMode="auto">
            <a:xfrm>
              <a:off x="8480987" y="5617986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52"/>
            <p:cNvSpPr/>
            <p:nvPr/>
          </p:nvSpPr>
          <p:spPr bwMode="auto">
            <a:xfrm>
              <a:off x="8549250" y="5635449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53"/>
            <p:cNvSpPr/>
            <p:nvPr/>
          </p:nvSpPr>
          <p:spPr bwMode="auto">
            <a:xfrm>
              <a:off x="8617512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54"/>
            <p:cNvSpPr/>
            <p:nvPr/>
          </p:nvSpPr>
          <p:spPr bwMode="auto">
            <a:xfrm>
              <a:off x="8679425" y="5710061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Oval 455"/>
            <p:cNvSpPr>
              <a:spLocks noChangeArrowheads="1"/>
            </p:cNvSpPr>
            <p:nvPr/>
          </p:nvSpPr>
          <p:spPr bwMode="auto">
            <a:xfrm>
              <a:off x="7582462" y="5578299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Oval 456"/>
            <p:cNvSpPr>
              <a:spLocks noChangeArrowheads="1"/>
            </p:cNvSpPr>
            <p:nvPr/>
          </p:nvSpPr>
          <p:spPr bwMode="auto">
            <a:xfrm>
              <a:off x="7679300" y="5646561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Oval 457"/>
            <p:cNvSpPr>
              <a:spLocks noChangeArrowheads="1"/>
            </p:cNvSpPr>
            <p:nvPr/>
          </p:nvSpPr>
          <p:spPr bwMode="auto">
            <a:xfrm>
              <a:off x="7679300" y="5617986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58"/>
            <p:cNvSpPr/>
            <p:nvPr/>
          </p:nvSpPr>
          <p:spPr bwMode="auto">
            <a:xfrm>
              <a:off x="7679300" y="5617986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59"/>
            <p:cNvSpPr/>
            <p:nvPr/>
          </p:nvSpPr>
          <p:spPr bwMode="auto">
            <a:xfrm>
              <a:off x="7582462" y="5344936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60"/>
            <p:cNvSpPr/>
            <p:nvPr/>
          </p:nvSpPr>
          <p:spPr bwMode="auto">
            <a:xfrm>
              <a:off x="7582462" y="5329061"/>
              <a:ext cx="1131888" cy="550863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61"/>
            <p:cNvSpPr/>
            <p:nvPr/>
          </p:nvSpPr>
          <p:spPr bwMode="auto">
            <a:xfrm>
              <a:off x="7582462" y="5452886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62"/>
            <p:cNvSpPr/>
            <p:nvPr/>
          </p:nvSpPr>
          <p:spPr bwMode="auto">
            <a:xfrm>
              <a:off x="7645962" y="5408436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63"/>
            <p:cNvSpPr/>
            <p:nvPr/>
          </p:nvSpPr>
          <p:spPr bwMode="auto">
            <a:xfrm>
              <a:off x="7707875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64"/>
            <p:cNvSpPr/>
            <p:nvPr/>
          </p:nvSpPr>
          <p:spPr bwMode="auto">
            <a:xfrm>
              <a:off x="7776137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65"/>
            <p:cNvSpPr/>
            <p:nvPr/>
          </p:nvSpPr>
          <p:spPr bwMode="auto">
            <a:xfrm>
              <a:off x="7838050" y="5351286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66"/>
            <p:cNvSpPr/>
            <p:nvPr/>
          </p:nvSpPr>
          <p:spPr bwMode="auto">
            <a:xfrm>
              <a:off x="7906312" y="534017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67"/>
            <p:cNvSpPr/>
            <p:nvPr/>
          </p:nvSpPr>
          <p:spPr bwMode="auto">
            <a:xfrm>
              <a:off x="7969812" y="533382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68"/>
            <p:cNvSpPr/>
            <p:nvPr/>
          </p:nvSpPr>
          <p:spPr bwMode="auto">
            <a:xfrm>
              <a:off x="8038075" y="5329061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69"/>
            <p:cNvSpPr/>
            <p:nvPr/>
          </p:nvSpPr>
          <p:spPr bwMode="auto">
            <a:xfrm>
              <a:off x="8093637" y="5329061"/>
              <a:ext cx="34925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470"/>
            <p:cNvSpPr/>
            <p:nvPr/>
          </p:nvSpPr>
          <p:spPr bwMode="auto">
            <a:xfrm>
              <a:off x="8161900" y="5329061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471"/>
            <p:cNvSpPr/>
            <p:nvPr/>
          </p:nvSpPr>
          <p:spPr bwMode="auto">
            <a:xfrm>
              <a:off x="8253975" y="53290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472"/>
            <p:cNvSpPr/>
            <p:nvPr/>
          </p:nvSpPr>
          <p:spPr bwMode="auto">
            <a:xfrm>
              <a:off x="8219050" y="5329061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473"/>
            <p:cNvSpPr/>
            <p:nvPr/>
          </p:nvSpPr>
          <p:spPr bwMode="auto">
            <a:xfrm>
              <a:off x="8287312" y="5333824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474"/>
            <p:cNvSpPr/>
            <p:nvPr/>
          </p:nvSpPr>
          <p:spPr bwMode="auto">
            <a:xfrm>
              <a:off x="8355575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475"/>
            <p:cNvSpPr/>
            <p:nvPr/>
          </p:nvSpPr>
          <p:spPr bwMode="auto">
            <a:xfrm>
              <a:off x="8423837" y="5351286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476"/>
            <p:cNvSpPr/>
            <p:nvPr/>
          </p:nvSpPr>
          <p:spPr bwMode="auto">
            <a:xfrm>
              <a:off x="8480987" y="536239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477"/>
            <p:cNvSpPr/>
            <p:nvPr/>
          </p:nvSpPr>
          <p:spPr bwMode="auto">
            <a:xfrm>
              <a:off x="8549250" y="5379861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478"/>
            <p:cNvSpPr/>
            <p:nvPr/>
          </p:nvSpPr>
          <p:spPr bwMode="auto">
            <a:xfrm>
              <a:off x="8617512" y="5408436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479"/>
            <p:cNvSpPr/>
            <p:nvPr/>
          </p:nvSpPr>
          <p:spPr bwMode="auto">
            <a:xfrm>
              <a:off x="8679425" y="5452886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Oval 480"/>
            <p:cNvSpPr>
              <a:spLocks noChangeArrowheads="1"/>
            </p:cNvSpPr>
            <p:nvPr/>
          </p:nvSpPr>
          <p:spPr bwMode="auto">
            <a:xfrm>
              <a:off x="7582462" y="5329061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Oval 481"/>
            <p:cNvSpPr>
              <a:spLocks noChangeArrowheads="1"/>
            </p:cNvSpPr>
            <p:nvPr/>
          </p:nvSpPr>
          <p:spPr bwMode="auto">
            <a:xfrm>
              <a:off x="7679300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Oval 482"/>
            <p:cNvSpPr>
              <a:spLocks noChangeArrowheads="1"/>
            </p:cNvSpPr>
            <p:nvPr/>
          </p:nvSpPr>
          <p:spPr bwMode="auto">
            <a:xfrm>
              <a:off x="7679300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483"/>
            <p:cNvSpPr/>
            <p:nvPr/>
          </p:nvSpPr>
          <p:spPr bwMode="auto">
            <a:xfrm>
              <a:off x="7679300" y="5362399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484"/>
            <p:cNvSpPr/>
            <p:nvPr/>
          </p:nvSpPr>
          <p:spPr bwMode="auto">
            <a:xfrm>
              <a:off x="7582462" y="50893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485"/>
            <p:cNvSpPr/>
            <p:nvPr/>
          </p:nvSpPr>
          <p:spPr bwMode="auto">
            <a:xfrm>
              <a:off x="7582462" y="5071886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486"/>
            <p:cNvSpPr/>
            <p:nvPr/>
          </p:nvSpPr>
          <p:spPr bwMode="auto">
            <a:xfrm>
              <a:off x="7582462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487"/>
            <p:cNvSpPr/>
            <p:nvPr/>
          </p:nvSpPr>
          <p:spPr bwMode="auto">
            <a:xfrm>
              <a:off x="7645962" y="515284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488"/>
            <p:cNvSpPr/>
            <p:nvPr/>
          </p:nvSpPr>
          <p:spPr bwMode="auto">
            <a:xfrm>
              <a:off x="7707875" y="5129036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489"/>
            <p:cNvSpPr/>
            <p:nvPr/>
          </p:nvSpPr>
          <p:spPr bwMode="auto">
            <a:xfrm>
              <a:off x="7776137" y="5106811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490"/>
            <p:cNvSpPr/>
            <p:nvPr/>
          </p:nvSpPr>
          <p:spPr bwMode="auto">
            <a:xfrm>
              <a:off x="7838050" y="5095699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491"/>
            <p:cNvSpPr/>
            <p:nvPr/>
          </p:nvSpPr>
          <p:spPr bwMode="auto">
            <a:xfrm>
              <a:off x="7906312" y="5084586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492"/>
            <p:cNvSpPr/>
            <p:nvPr/>
          </p:nvSpPr>
          <p:spPr bwMode="auto">
            <a:xfrm>
              <a:off x="7969812" y="5078236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493"/>
            <p:cNvSpPr/>
            <p:nvPr/>
          </p:nvSpPr>
          <p:spPr bwMode="auto">
            <a:xfrm>
              <a:off x="8038075" y="5071886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494"/>
            <p:cNvSpPr/>
            <p:nvPr/>
          </p:nvSpPr>
          <p:spPr bwMode="auto">
            <a:xfrm>
              <a:off x="8093637" y="5071886"/>
              <a:ext cx="34925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495"/>
            <p:cNvSpPr/>
            <p:nvPr/>
          </p:nvSpPr>
          <p:spPr bwMode="auto">
            <a:xfrm>
              <a:off x="8161900" y="5071886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496"/>
            <p:cNvSpPr/>
            <p:nvPr/>
          </p:nvSpPr>
          <p:spPr bwMode="auto">
            <a:xfrm>
              <a:off x="8253975" y="507188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497"/>
            <p:cNvSpPr/>
            <p:nvPr/>
          </p:nvSpPr>
          <p:spPr bwMode="auto">
            <a:xfrm>
              <a:off x="8219050" y="5071886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498"/>
            <p:cNvSpPr/>
            <p:nvPr/>
          </p:nvSpPr>
          <p:spPr bwMode="auto">
            <a:xfrm>
              <a:off x="8287312" y="5078236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499"/>
            <p:cNvSpPr/>
            <p:nvPr/>
          </p:nvSpPr>
          <p:spPr bwMode="auto">
            <a:xfrm>
              <a:off x="8355575" y="5084586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00"/>
            <p:cNvSpPr/>
            <p:nvPr/>
          </p:nvSpPr>
          <p:spPr bwMode="auto">
            <a:xfrm>
              <a:off x="8423837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01"/>
            <p:cNvSpPr/>
            <p:nvPr/>
          </p:nvSpPr>
          <p:spPr bwMode="auto">
            <a:xfrm>
              <a:off x="8480987" y="5106811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02"/>
            <p:cNvSpPr/>
            <p:nvPr/>
          </p:nvSpPr>
          <p:spPr bwMode="auto">
            <a:xfrm>
              <a:off x="8549250" y="5124274"/>
              <a:ext cx="33338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03"/>
            <p:cNvSpPr/>
            <p:nvPr/>
          </p:nvSpPr>
          <p:spPr bwMode="auto">
            <a:xfrm>
              <a:off x="8617512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04"/>
            <p:cNvSpPr/>
            <p:nvPr/>
          </p:nvSpPr>
          <p:spPr bwMode="auto">
            <a:xfrm>
              <a:off x="8679425" y="5197299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Oval 505"/>
            <p:cNvSpPr>
              <a:spLocks noChangeArrowheads="1"/>
            </p:cNvSpPr>
            <p:nvPr/>
          </p:nvSpPr>
          <p:spPr bwMode="auto">
            <a:xfrm>
              <a:off x="7582462" y="5071886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Oval 506"/>
            <p:cNvSpPr>
              <a:spLocks noChangeArrowheads="1"/>
            </p:cNvSpPr>
            <p:nvPr/>
          </p:nvSpPr>
          <p:spPr bwMode="auto">
            <a:xfrm>
              <a:off x="7679300" y="5135386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Oval 507"/>
            <p:cNvSpPr>
              <a:spLocks noChangeArrowheads="1"/>
            </p:cNvSpPr>
            <p:nvPr/>
          </p:nvSpPr>
          <p:spPr bwMode="auto">
            <a:xfrm>
              <a:off x="7679300" y="5106811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508"/>
            <p:cNvSpPr/>
            <p:nvPr/>
          </p:nvSpPr>
          <p:spPr bwMode="auto">
            <a:xfrm>
              <a:off x="7679300" y="5106811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09"/>
            <p:cNvSpPr/>
            <p:nvPr/>
          </p:nvSpPr>
          <p:spPr bwMode="auto">
            <a:xfrm>
              <a:off x="7582462" y="4833761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510"/>
            <p:cNvSpPr/>
            <p:nvPr/>
          </p:nvSpPr>
          <p:spPr bwMode="auto">
            <a:xfrm>
              <a:off x="7582462" y="4816299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11"/>
            <p:cNvSpPr/>
            <p:nvPr/>
          </p:nvSpPr>
          <p:spPr bwMode="auto">
            <a:xfrm>
              <a:off x="7582462" y="4941711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12"/>
            <p:cNvSpPr/>
            <p:nvPr/>
          </p:nvSpPr>
          <p:spPr bwMode="auto">
            <a:xfrm>
              <a:off x="7645962" y="4895674"/>
              <a:ext cx="33338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13"/>
            <p:cNvSpPr/>
            <p:nvPr/>
          </p:nvSpPr>
          <p:spPr bwMode="auto">
            <a:xfrm>
              <a:off x="7707875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14"/>
            <p:cNvSpPr/>
            <p:nvPr/>
          </p:nvSpPr>
          <p:spPr bwMode="auto">
            <a:xfrm>
              <a:off x="7776137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15"/>
            <p:cNvSpPr/>
            <p:nvPr/>
          </p:nvSpPr>
          <p:spPr bwMode="auto">
            <a:xfrm>
              <a:off x="7838050" y="4840111"/>
              <a:ext cx="34925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16"/>
            <p:cNvSpPr/>
            <p:nvPr/>
          </p:nvSpPr>
          <p:spPr bwMode="auto">
            <a:xfrm>
              <a:off x="7906312" y="4827411"/>
              <a:ext cx="34925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17"/>
            <p:cNvSpPr/>
            <p:nvPr/>
          </p:nvSpPr>
          <p:spPr bwMode="auto">
            <a:xfrm>
              <a:off x="7969812" y="4822649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18"/>
            <p:cNvSpPr/>
            <p:nvPr/>
          </p:nvSpPr>
          <p:spPr bwMode="auto">
            <a:xfrm>
              <a:off x="8038075" y="4816299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9"/>
            <p:cNvSpPr/>
            <p:nvPr/>
          </p:nvSpPr>
          <p:spPr bwMode="auto">
            <a:xfrm>
              <a:off x="8093637" y="481629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0"/>
            <p:cNvSpPr/>
            <p:nvPr/>
          </p:nvSpPr>
          <p:spPr bwMode="auto">
            <a:xfrm>
              <a:off x="8161900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21"/>
            <p:cNvSpPr/>
            <p:nvPr/>
          </p:nvSpPr>
          <p:spPr bwMode="auto">
            <a:xfrm>
              <a:off x="8253975" y="48162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22"/>
            <p:cNvSpPr/>
            <p:nvPr/>
          </p:nvSpPr>
          <p:spPr bwMode="auto">
            <a:xfrm>
              <a:off x="8219050" y="4816299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23"/>
            <p:cNvSpPr/>
            <p:nvPr/>
          </p:nvSpPr>
          <p:spPr bwMode="auto">
            <a:xfrm>
              <a:off x="8287312" y="482264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24"/>
            <p:cNvSpPr/>
            <p:nvPr/>
          </p:nvSpPr>
          <p:spPr bwMode="auto">
            <a:xfrm>
              <a:off x="8355575" y="4827411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25"/>
            <p:cNvSpPr/>
            <p:nvPr/>
          </p:nvSpPr>
          <p:spPr bwMode="auto">
            <a:xfrm>
              <a:off x="8423837" y="4840111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26"/>
            <p:cNvSpPr/>
            <p:nvPr/>
          </p:nvSpPr>
          <p:spPr bwMode="auto">
            <a:xfrm>
              <a:off x="8480987" y="4851224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27"/>
            <p:cNvSpPr/>
            <p:nvPr/>
          </p:nvSpPr>
          <p:spPr bwMode="auto">
            <a:xfrm>
              <a:off x="8549250" y="4868686"/>
              <a:ext cx="33338" cy="447675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528"/>
            <p:cNvSpPr/>
            <p:nvPr/>
          </p:nvSpPr>
          <p:spPr bwMode="auto">
            <a:xfrm>
              <a:off x="8617512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29"/>
            <p:cNvSpPr/>
            <p:nvPr/>
          </p:nvSpPr>
          <p:spPr bwMode="auto">
            <a:xfrm>
              <a:off x="8679425" y="4941711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Oval 530"/>
            <p:cNvSpPr>
              <a:spLocks noChangeArrowheads="1"/>
            </p:cNvSpPr>
            <p:nvPr/>
          </p:nvSpPr>
          <p:spPr bwMode="auto">
            <a:xfrm>
              <a:off x="7582462" y="4816299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Oval 531"/>
            <p:cNvSpPr>
              <a:spLocks noChangeArrowheads="1"/>
            </p:cNvSpPr>
            <p:nvPr/>
          </p:nvSpPr>
          <p:spPr bwMode="auto">
            <a:xfrm>
              <a:off x="7679300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Oval 532"/>
            <p:cNvSpPr>
              <a:spLocks noChangeArrowheads="1"/>
            </p:cNvSpPr>
            <p:nvPr/>
          </p:nvSpPr>
          <p:spPr bwMode="auto">
            <a:xfrm>
              <a:off x="7679300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533"/>
            <p:cNvSpPr/>
            <p:nvPr/>
          </p:nvSpPr>
          <p:spPr bwMode="auto">
            <a:xfrm>
              <a:off x="7679300" y="4851224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534"/>
            <p:cNvSpPr/>
            <p:nvPr/>
          </p:nvSpPr>
          <p:spPr bwMode="auto">
            <a:xfrm>
              <a:off x="7582462" y="45781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535"/>
            <p:cNvSpPr/>
            <p:nvPr/>
          </p:nvSpPr>
          <p:spPr bwMode="auto">
            <a:xfrm>
              <a:off x="7582462" y="4560711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536"/>
            <p:cNvSpPr/>
            <p:nvPr/>
          </p:nvSpPr>
          <p:spPr bwMode="auto">
            <a:xfrm>
              <a:off x="7582462" y="4686124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537"/>
            <p:cNvSpPr/>
            <p:nvPr/>
          </p:nvSpPr>
          <p:spPr bwMode="auto">
            <a:xfrm>
              <a:off x="7645962" y="4640086"/>
              <a:ext cx="33338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538"/>
            <p:cNvSpPr/>
            <p:nvPr/>
          </p:nvSpPr>
          <p:spPr bwMode="auto">
            <a:xfrm>
              <a:off x="7707875" y="4617861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539"/>
            <p:cNvSpPr/>
            <p:nvPr/>
          </p:nvSpPr>
          <p:spPr bwMode="auto">
            <a:xfrm>
              <a:off x="7776137" y="4600399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540"/>
            <p:cNvSpPr/>
            <p:nvPr/>
          </p:nvSpPr>
          <p:spPr bwMode="auto">
            <a:xfrm>
              <a:off x="7838050" y="4582936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541"/>
            <p:cNvSpPr/>
            <p:nvPr/>
          </p:nvSpPr>
          <p:spPr bwMode="auto">
            <a:xfrm>
              <a:off x="7906312" y="4571824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542"/>
            <p:cNvSpPr/>
            <p:nvPr/>
          </p:nvSpPr>
          <p:spPr bwMode="auto">
            <a:xfrm>
              <a:off x="7969812" y="4567061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543"/>
            <p:cNvSpPr/>
            <p:nvPr/>
          </p:nvSpPr>
          <p:spPr bwMode="auto">
            <a:xfrm>
              <a:off x="8038075" y="4560711"/>
              <a:ext cx="26988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544"/>
            <p:cNvSpPr/>
            <p:nvPr/>
          </p:nvSpPr>
          <p:spPr bwMode="auto">
            <a:xfrm>
              <a:off x="8093637" y="4560711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545"/>
            <p:cNvSpPr/>
            <p:nvPr/>
          </p:nvSpPr>
          <p:spPr bwMode="auto">
            <a:xfrm>
              <a:off x="8161900" y="4560711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546"/>
            <p:cNvSpPr/>
            <p:nvPr/>
          </p:nvSpPr>
          <p:spPr bwMode="auto">
            <a:xfrm>
              <a:off x="8253975" y="45607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547"/>
            <p:cNvSpPr/>
            <p:nvPr/>
          </p:nvSpPr>
          <p:spPr bwMode="auto">
            <a:xfrm>
              <a:off x="8219050" y="4560711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548"/>
            <p:cNvSpPr/>
            <p:nvPr/>
          </p:nvSpPr>
          <p:spPr bwMode="auto">
            <a:xfrm>
              <a:off x="8287312" y="4567061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549"/>
            <p:cNvSpPr/>
            <p:nvPr/>
          </p:nvSpPr>
          <p:spPr bwMode="auto">
            <a:xfrm>
              <a:off x="8355575" y="457182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550"/>
            <p:cNvSpPr/>
            <p:nvPr/>
          </p:nvSpPr>
          <p:spPr bwMode="auto">
            <a:xfrm>
              <a:off x="8423837" y="4582936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551"/>
            <p:cNvSpPr/>
            <p:nvPr/>
          </p:nvSpPr>
          <p:spPr bwMode="auto">
            <a:xfrm>
              <a:off x="8480987" y="4595636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552"/>
            <p:cNvSpPr/>
            <p:nvPr/>
          </p:nvSpPr>
          <p:spPr bwMode="auto">
            <a:xfrm>
              <a:off x="8549250" y="4617861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553"/>
            <p:cNvSpPr/>
            <p:nvPr/>
          </p:nvSpPr>
          <p:spPr bwMode="auto">
            <a:xfrm>
              <a:off x="8617512" y="4640086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554"/>
            <p:cNvSpPr/>
            <p:nvPr/>
          </p:nvSpPr>
          <p:spPr bwMode="auto">
            <a:xfrm>
              <a:off x="8679425" y="4686124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Oval 555"/>
            <p:cNvSpPr>
              <a:spLocks noChangeArrowheads="1"/>
            </p:cNvSpPr>
            <p:nvPr/>
          </p:nvSpPr>
          <p:spPr bwMode="auto">
            <a:xfrm>
              <a:off x="7582462" y="4560711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Oval 556"/>
            <p:cNvSpPr>
              <a:spLocks noChangeArrowheads="1"/>
            </p:cNvSpPr>
            <p:nvPr/>
          </p:nvSpPr>
          <p:spPr bwMode="auto">
            <a:xfrm>
              <a:off x="7679300" y="4624211"/>
              <a:ext cx="938213" cy="27146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Oval 557"/>
            <p:cNvSpPr>
              <a:spLocks noChangeArrowheads="1"/>
            </p:cNvSpPr>
            <p:nvPr/>
          </p:nvSpPr>
          <p:spPr bwMode="auto">
            <a:xfrm>
              <a:off x="7679300" y="4595636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558"/>
            <p:cNvSpPr/>
            <p:nvPr/>
          </p:nvSpPr>
          <p:spPr bwMode="auto">
            <a:xfrm>
              <a:off x="7679300" y="4595636"/>
              <a:ext cx="938213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559"/>
            <p:cNvSpPr/>
            <p:nvPr/>
          </p:nvSpPr>
          <p:spPr bwMode="auto">
            <a:xfrm>
              <a:off x="7582462" y="4327349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560"/>
            <p:cNvSpPr/>
            <p:nvPr/>
          </p:nvSpPr>
          <p:spPr bwMode="auto">
            <a:xfrm>
              <a:off x="7582462" y="4305124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561"/>
            <p:cNvSpPr/>
            <p:nvPr/>
          </p:nvSpPr>
          <p:spPr bwMode="auto">
            <a:xfrm>
              <a:off x="7582462" y="4430536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562"/>
            <p:cNvSpPr/>
            <p:nvPr/>
          </p:nvSpPr>
          <p:spPr bwMode="auto">
            <a:xfrm>
              <a:off x="7645962" y="4384499"/>
              <a:ext cx="33338" cy="392113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563"/>
            <p:cNvSpPr/>
            <p:nvPr/>
          </p:nvSpPr>
          <p:spPr bwMode="auto">
            <a:xfrm>
              <a:off x="7707875" y="43622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564"/>
            <p:cNvSpPr/>
            <p:nvPr/>
          </p:nvSpPr>
          <p:spPr bwMode="auto">
            <a:xfrm>
              <a:off x="7776137" y="4344811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565"/>
            <p:cNvSpPr/>
            <p:nvPr/>
          </p:nvSpPr>
          <p:spPr bwMode="auto">
            <a:xfrm>
              <a:off x="7838050" y="4327349"/>
              <a:ext cx="34925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566"/>
            <p:cNvSpPr/>
            <p:nvPr/>
          </p:nvSpPr>
          <p:spPr bwMode="auto">
            <a:xfrm>
              <a:off x="7906312" y="4316236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567"/>
            <p:cNvSpPr/>
            <p:nvPr/>
          </p:nvSpPr>
          <p:spPr bwMode="auto">
            <a:xfrm>
              <a:off x="7969812" y="4311474"/>
              <a:ext cx="28575" cy="544513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568"/>
            <p:cNvSpPr/>
            <p:nvPr/>
          </p:nvSpPr>
          <p:spPr bwMode="auto">
            <a:xfrm>
              <a:off x="8038075" y="4305124"/>
              <a:ext cx="26988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569"/>
            <p:cNvSpPr/>
            <p:nvPr/>
          </p:nvSpPr>
          <p:spPr bwMode="auto">
            <a:xfrm>
              <a:off x="8093637" y="4305124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570"/>
            <p:cNvSpPr/>
            <p:nvPr/>
          </p:nvSpPr>
          <p:spPr bwMode="auto">
            <a:xfrm>
              <a:off x="8161900" y="430512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571"/>
            <p:cNvSpPr/>
            <p:nvPr/>
          </p:nvSpPr>
          <p:spPr bwMode="auto">
            <a:xfrm>
              <a:off x="8253975" y="43051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572"/>
            <p:cNvSpPr/>
            <p:nvPr/>
          </p:nvSpPr>
          <p:spPr bwMode="auto">
            <a:xfrm>
              <a:off x="8219050" y="43051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573"/>
            <p:cNvSpPr/>
            <p:nvPr/>
          </p:nvSpPr>
          <p:spPr bwMode="auto">
            <a:xfrm>
              <a:off x="8287312" y="4311474"/>
              <a:ext cx="34925" cy="544513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574"/>
            <p:cNvSpPr/>
            <p:nvPr/>
          </p:nvSpPr>
          <p:spPr bwMode="auto">
            <a:xfrm>
              <a:off x="8355575" y="4316236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575"/>
            <p:cNvSpPr/>
            <p:nvPr/>
          </p:nvSpPr>
          <p:spPr bwMode="auto">
            <a:xfrm>
              <a:off x="8423837" y="4327349"/>
              <a:ext cx="28575" cy="512763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576"/>
            <p:cNvSpPr/>
            <p:nvPr/>
          </p:nvSpPr>
          <p:spPr bwMode="auto">
            <a:xfrm>
              <a:off x="8480987" y="4340049"/>
              <a:ext cx="33338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577"/>
            <p:cNvSpPr/>
            <p:nvPr/>
          </p:nvSpPr>
          <p:spPr bwMode="auto">
            <a:xfrm>
              <a:off x="8549250" y="4362274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578"/>
            <p:cNvSpPr/>
            <p:nvPr/>
          </p:nvSpPr>
          <p:spPr bwMode="auto">
            <a:xfrm>
              <a:off x="8617512" y="43844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579"/>
            <p:cNvSpPr/>
            <p:nvPr/>
          </p:nvSpPr>
          <p:spPr bwMode="auto">
            <a:xfrm>
              <a:off x="8679425" y="4430536"/>
              <a:ext cx="34925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580"/>
            <p:cNvSpPr>
              <a:spLocks noChangeArrowheads="1"/>
            </p:cNvSpPr>
            <p:nvPr/>
          </p:nvSpPr>
          <p:spPr bwMode="auto">
            <a:xfrm>
              <a:off x="7582462" y="4305124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581"/>
            <p:cNvSpPr>
              <a:spLocks noChangeArrowheads="1"/>
            </p:cNvSpPr>
            <p:nvPr/>
          </p:nvSpPr>
          <p:spPr bwMode="auto">
            <a:xfrm>
              <a:off x="7679300" y="4367036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582"/>
            <p:cNvSpPr>
              <a:spLocks noChangeArrowheads="1"/>
            </p:cNvSpPr>
            <p:nvPr/>
          </p:nvSpPr>
          <p:spPr bwMode="auto">
            <a:xfrm>
              <a:off x="7679300" y="43400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583"/>
            <p:cNvSpPr/>
            <p:nvPr/>
          </p:nvSpPr>
          <p:spPr bwMode="auto">
            <a:xfrm>
              <a:off x="7679300" y="4340049"/>
              <a:ext cx="938213" cy="147638"/>
            </a:xfrm>
            <a:custGeom>
              <a:avLst/>
              <a:gdLst>
                <a:gd name="T0" fmla="*/ 82 w 165"/>
                <a:gd name="T1" fmla="*/ 5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2 w 165"/>
                <a:gd name="T13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5"/>
                  </a:moveTo>
                  <a:cubicBezTo>
                    <a:pt x="125" y="5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584"/>
            <p:cNvSpPr/>
            <p:nvPr/>
          </p:nvSpPr>
          <p:spPr bwMode="auto">
            <a:xfrm>
              <a:off x="7582462" y="4071761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99 w 199"/>
                <a:gd name="T3" fmla="*/ 97 h 97"/>
                <a:gd name="T4" fmla="*/ 99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99 w 199"/>
                <a:gd name="T11" fmla="*/ 0 h 97"/>
                <a:gd name="T12" fmla="*/ 99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585"/>
            <p:cNvSpPr/>
            <p:nvPr/>
          </p:nvSpPr>
          <p:spPr bwMode="auto">
            <a:xfrm>
              <a:off x="7582462" y="4049536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586"/>
            <p:cNvSpPr/>
            <p:nvPr/>
          </p:nvSpPr>
          <p:spPr bwMode="auto">
            <a:xfrm>
              <a:off x="7582462" y="4179711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1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587"/>
            <p:cNvSpPr/>
            <p:nvPr/>
          </p:nvSpPr>
          <p:spPr bwMode="auto">
            <a:xfrm>
              <a:off x="7645962" y="4135261"/>
              <a:ext cx="33338" cy="385763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588"/>
            <p:cNvSpPr/>
            <p:nvPr/>
          </p:nvSpPr>
          <p:spPr bwMode="auto">
            <a:xfrm>
              <a:off x="7707875" y="4106686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589"/>
            <p:cNvSpPr/>
            <p:nvPr/>
          </p:nvSpPr>
          <p:spPr bwMode="auto">
            <a:xfrm>
              <a:off x="7776137" y="4089224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3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590"/>
            <p:cNvSpPr/>
            <p:nvPr/>
          </p:nvSpPr>
          <p:spPr bwMode="auto">
            <a:xfrm>
              <a:off x="7838050" y="4071761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591"/>
            <p:cNvSpPr/>
            <p:nvPr/>
          </p:nvSpPr>
          <p:spPr bwMode="auto">
            <a:xfrm>
              <a:off x="7906312" y="4060649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592"/>
            <p:cNvSpPr/>
            <p:nvPr/>
          </p:nvSpPr>
          <p:spPr bwMode="auto">
            <a:xfrm>
              <a:off x="7969812" y="4054299"/>
              <a:ext cx="28575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593"/>
            <p:cNvSpPr/>
            <p:nvPr/>
          </p:nvSpPr>
          <p:spPr bwMode="auto">
            <a:xfrm>
              <a:off x="8038075" y="4049536"/>
              <a:ext cx="26988" cy="550863"/>
            </a:xfrm>
            <a:custGeom>
              <a:avLst/>
              <a:gdLst>
                <a:gd name="T0" fmla="*/ 0 w 5"/>
                <a:gd name="T1" fmla="*/ 1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594"/>
            <p:cNvSpPr/>
            <p:nvPr/>
          </p:nvSpPr>
          <p:spPr bwMode="auto">
            <a:xfrm>
              <a:off x="8093637" y="4049536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595"/>
            <p:cNvSpPr/>
            <p:nvPr/>
          </p:nvSpPr>
          <p:spPr bwMode="auto">
            <a:xfrm>
              <a:off x="8161900" y="404953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596"/>
            <p:cNvSpPr/>
            <p:nvPr/>
          </p:nvSpPr>
          <p:spPr bwMode="auto">
            <a:xfrm>
              <a:off x="8253975" y="40495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597"/>
            <p:cNvSpPr/>
            <p:nvPr/>
          </p:nvSpPr>
          <p:spPr bwMode="auto">
            <a:xfrm>
              <a:off x="8219050" y="4049536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598"/>
            <p:cNvSpPr/>
            <p:nvPr/>
          </p:nvSpPr>
          <p:spPr bwMode="auto">
            <a:xfrm>
              <a:off x="8287312" y="405429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599"/>
            <p:cNvSpPr/>
            <p:nvPr/>
          </p:nvSpPr>
          <p:spPr bwMode="auto">
            <a:xfrm>
              <a:off x="8355575" y="40606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00"/>
            <p:cNvSpPr/>
            <p:nvPr/>
          </p:nvSpPr>
          <p:spPr bwMode="auto">
            <a:xfrm>
              <a:off x="8423837" y="4071761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8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01"/>
            <p:cNvSpPr/>
            <p:nvPr/>
          </p:nvSpPr>
          <p:spPr bwMode="auto">
            <a:xfrm>
              <a:off x="8480987" y="4082874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02"/>
            <p:cNvSpPr/>
            <p:nvPr/>
          </p:nvSpPr>
          <p:spPr bwMode="auto">
            <a:xfrm>
              <a:off x="8549250" y="4106686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03"/>
            <p:cNvSpPr/>
            <p:nvPr/>
          </p:nvSpPr>
          <p:spPr bwMode="auto">
            <a:xfrm>
              <a:off x="8617512" y="41289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04"/>
            <p:cNvSpPr/>
            <p:nvPr/>
          </p:nvSpPr>
          <p:spPr bwMode="auto">
            <a:xfrm>
              <a:off x="8679425" y="4174949"/>
              <a:ext cx="34925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Oval 605"/>
            <p:cNvSpPr>
              <a:spLocks noChangeArrowheads="1"/>
            </p:cNvSpPr>
            <p:nvPr/>
          </p:nvSpPr>
          <p:spPr bwMode="auto">
            <a:xfrm>
              <a:off x="7582462" y="4049536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Oval 606"/>
            <p:cNvSpPr>
              <a:spLocks noChangeArrowheads="1"/>
            </p:cNvSpPr>
            <p:nvPr/>
          </p:nvSpPr>
          <p:spPr bwMode="auto">
            <a:xfrm>
              <a:off x="7679300" y="41114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Oval 608"/>
            <p:cNvSpPr>
              <a:spLocks noChangeArrowheads="1"/>
            </p:cNvSpPr>
            <p:nvPr/>
          </p:nvSpPr>
          <p:spPr bwMode="auto">
            <a:xfrm>
              <a:off x="7679300" y="40828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09"/>
            <p:cNvSpPr/>
            <p:nvPr/>
          </p:nvSpPr>
          <p:spPr bwMode="auto">
            <a:xfrm>
              <a:off x="7679300" y="4082874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1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1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10"/>
            <p:cNvSpPr/>
            <p:nvPr/>
          </p:nvSpPr>
          <p:spPr bwMode="auto">
            <a:xfrm>
              <a:off x="7582463" y="3816174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11"/>
            <p:cNvSpPr/>
            <p:nvPr/>
          </p:nvSpPr>
          <p:spPr bwMode="auto">
            <a:xfrm>
              <a:off x="7582463" y="37939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12"/>
            <p:cNvSpPr/>
            <p:nvPr/>
          </p:nvSpPr>
          <p:spPr bwMode="auto">
            <a:xfrm>
              <a:off x="7582463" y="3924124"/>
              <a:ext cx="28575" cy="295275"/>
            </a:xfrm>
            <a:custGeom>
              <a:avLst/>
              <a:gdLst>
                <a:gd name="T0" fmla="*/ 0 w 5"/>
                <a:gd name="T1" fmla="*/ 10 h 52"/>
                <a:gd name="T2" fmla="*/ 0 w 5"/>
                <a:gd name="T3" fmla="*/ 42 h 52"/>
                <a:gd name="T4" fmla="*/ 5 w 5"/>
                <a:gd name="T5" fmla="*/ 52 h 52"/>
                <a:gd name="T6" fmla="*/ 5 w 5"/>
                <a:gd name="T7" fmla="*/ 0 h 52"/>
                <a:gd name="T8" fmla="*/ 0 w 5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2">
                  <a:moveTo>
                    <a:pt x="0" y="1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2" y="49"/>
                    <a:pt x="5" y="5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13"/>
            <p:cNvSpPr/>
            <p:nvPr/>
          </p:nvSpPr>
          <p:spPr bwMode="auto">
            <a:xfrm>
              <a:off x="7645963" y="3878087"/>
              <a:ext cx="33338" cy="387350"/>
            </a:xfrm>
            <a:custGeom>
              <a:avLst/>
              <a:gdLst>
                <a:gd name="T0" fmla="*/ 0 w 6"/>
                <a:gd name="T1" fmla="*/ 3 h 68"/>
                <a:gd name="T2" fmla="*/ 0 w 6"/>
                <a:gd name="T3" fmla="*/ 65 h 68"/>
                <a:gd name="T4" fmla="*/ 6 w 6"/>
                <a:gd name="T5" fmla="*/ 68 h 68"/>
                <a:gd name="T6" fmla="*/ 6 w 6"/>
                <a:gd name="T7" fmla="*/ 0 h 68"/>
                <a:gd name="T8" fmla="*/ 0 w 6"/>
                <a:gd name="T9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8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6"/>
                    <a:pt x="4" y="67"/>
                    <a:pt x="6" y="6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14"/>
            <p:cNvSpPr/>
            <p:nvPr/>
          </p:nvSpPr>
          <p:spPr bwMode="auto">
            <a:xfrm>
              <a:off x="7707875" y="38510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15"/>
            <p:cNvSpPr/>
            <p:nvPr/>
          </p:nvSpPr>
          <p:spPr bwMode="auto">
            <a:xfrm>
              <a:off x="7776138" y="3833637"/>
              <a:ext cx="28575" cy="477838"/>
            </a:xfrm>
            <a:custGeom>
              <a:avLst/>
              <a:gdLst>
                <a:gd name="T0" fmla="*/ 0 w 5"/>
                <a:gd name="T1" fmla="*/ 1 h 84"/>
                <a:gd name="T2" fmla="*/ 0 w 5"/>
                <a:gd name="T3" fmla="*/ 82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1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16"/>
            <p:cNvSpPr/>
            <p:nvPr/>
          </p:nvSpPr>
          <p:spPr bwMode="auto">
            <a:xfrm>
              <a:off x="7838050" y="3816174"/>
              <a:ext cx="34925" cy="511175"/>
            </a:xfrm>
            <a:custGeom>
              <a:avLst/>
              <a:gdLst>
                <a:gd name="T0" fmla="*/ 0 w 6"/>
                <a:gd name="T1" fmla="*/ 1 h 90"/>
                <a:gd name="T2" fmla="*/ 0 w 6"/>
                <a:gd name="T3" fmla="*/ 88 h 90"/>
                <a:gd name="T4" fmla="*/ 6 w 6"/>
                <a:gd name="T5" fmla="*/ 90 h 90"/>
                <a:gd name="T6" fmla="*/ 6 w 6"/>
                <a:gd name="T7" fmla="*/ 0 h 90"/>
                <a:gd name="T8" fmla="*/ 0 w 6"/>
                <a:gd name="T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0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9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17"/>
            <p:cNvSpPr/>
            <p:nvPr/>
          </p:nvSpPr>
          <p:spPr bwMode="auto">
            <a:xfrm>
              <a:off x="7906313" y="3805062"/>
              <a:ext cx="34925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3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18"/>
            <p:cNvSpPr/>
            <p:nvPr/>
          </p:nvSpPr>
          <p:spPr bwMode="auto">
            <a:xfrm>
              <a:off x="7969813" y="3798712"/>
              <a:ext cx="28575" cy="546100"/>
            </a:xfrm>
            <a:custGeom>
              <a:avLst/>
              <a:gdLst>
                <a:gd name="T0" fmla="*/ 0 w 5"/>
                <a:gd name="T1" fmla="*/ 1 h 96"/>
                <a:gd name="T2" fmla="*/ 0 w 5"/>
                <a:gd name="T3" fmla="*/ 95 h 96"/>
                <a:gd name="T4" fmla="*/ 5 w 5"/>
                <a:gd name="T5" fmla="*/ 96 h 96"/>
                <a:gd name="T6" fmla="*/ 5 w 5"/>
                <a:gd name="T7" fmla="*/ 0 h 96"/>
                <a:gd name="T8" fmla="*/ 0 w 5"/>
                <a:gd name="T9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6">
                  <a:moveTo>
                    <a:pt x="0" y="1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19"/>
            <p:cNvSpPr/>
            <p:nvPr/>
          </p:nvSpPr>
          <p:spPr bwMode="auto">
            <a:xfrm>
              <a:off x="8038075" y="3793949"/>
              <a:ext cx="26988" cy="550863"/>
            </a:xfrm>
            <a:custGeom>
              <a:avLst/>
              <a:gdLst>
                <a:gd name="T0" fmla="*/ 0 w 5"/>
                <a:gd name="T1" fmla="*/ 1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1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20"/>
            <p:cNvSpPr/>
            <p:nvPr/>
          </p:nvSpPr>
          <p:spPr bwMode="auto">
            <a:xfrm>
              <a:off x="8093638" y="3793949"/>
              <a:ext cx="34925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621"/>
            <p:cNvSpPr/>
            <p:nvPr/>
          </p:nvSpPr>
          <p:spPr bwMode="auto">
            <a:xfrm>
              <a:off x="8161900" y="379394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622"/>
            <p:cNvSpPr/>
            <p:nvPr/>
          </p:nvSpPr>
          <p:spPr bwMode="auto">
            <a:xfrm>
              <a:off x="8253975" y="37939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623"/>
            <p:cNvSpPr/>
            <p:nvPr/>
          </p:nvSpPr>
          <p:spPr bwMode="auto">
            <a:xfrm>
              <a:off x="8219050" y="3793949"/>
              <a:ext cx="34925" cy="557213"/>
            </a:xfrm>
            <a:custGeom>
              <a:avLst/>
              <a:gdLst>
                <a:gd name="T0" fmla="*/ 6 w 6"/>
                <a:gd name="T1" fmla="*/ 0 h 98"/>
                <a:gd name="T2" fmla="*/ 0 w 6"/>
                <a:gd name="T3" fmla="*/ 0 h 98"/>
                <a:gd name="T4" fmla="*/ 0 w 6"/>
                <a:gd name="T5" fmla="*/ 98 h 98"/>
                <a:gd name="T6" fmla="*/ 6 w 6"/>
                <a:gd name="T7" fmla="*/ 97 h 98"/>
                <a:gd name="T8" fmla="*/ 6 w 6"/>
                <a:gd name="T9" fmla="*/ 0 h 98"/>
                <a:gd name="T10" fmla="*/ 6 w 6"/>
                <a:gd name="T1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24"/>
            <p:cNvSpPr/>
            <p:nvPr/>
          </p:nvSpPr>
          <p:spPr bwMode="auto">
            <a:xfrm>
              <a:off x="8287313" y="3798712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25"/>
            <p:cNvSpPr/>
            <p:nvPr/>
          </p:nvSpPr>
          <p:spPr bwMode="auto">
            <a:xfrm>
              <a:off x="8355575" y="38050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3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26"/>
            <p:cNvSpPr/>
            <p:nvPr/>
          </p:nvSpPr>
          <p:spPr bwMode="auto">
            <a:xfrm>
              <a:off x="8423838" y="3816174"/>
              <a:ext cx="28575" cy="511175"/>
            </a:xfrm>
            <a:custGeom>
              <a:avLst/>
              <a:gdLst>
                <a:gd name="T0" fmla="*/ 0 w 5"/>
                <a:gd name="T1" fmla="*/ 0 h 90"/>
                <a:gd name="T2" fmla="*/ 0 w 5"/>
                <a:gd name="T3" fmla="*/ 90 h 90"/>
                <a:gd name="T4" fmla="*/ 5 w 5"/>
                <a:gd name="T5" fmla="*/ 89 h 90"/>
                <a:gd name="T6" fmla="*/ 5 w 5"/>
                <a:gd name="T7" fmla="*/ 1 h 90"/>
                <a:gd name="T8" fmla="*/ 0 w 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2" y="89"/>
                    <a:pt x="3" y="89"/>
                    <a:pt x="5" y="8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27"/>
            <p:cNvSpPr/>
            <p:nvPr/>
          </p:nvSpPr>
          <p:spPr bwMode="auto">
            <a:xfrm>
              <a:off x="8480988" y="3827287"/>
              <a:ext cx="33338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28"/>
            <p:cNvSpPr/>
            <p:nvPr/>
          </p:nvSpPr>
          <p:spPr bwMode="auto">
            <a:xfrm>
              <a:off x="8549250" y="3851099"/>
              <a:ext cx="33338" cy="442913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7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29"/>
            <p:cNvSpPr/>
            <p:nvPr/>
          </p:nvSpPr>
          <p:spPr bwMode="auto">
            <a:xfrm>
              <a:off x="8617513" y="38733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4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30"/>
            <p:cNvSpPr/>
            <p:nvPr/>
          </p:nvSpPr>
          <p:spPr bwMode="auto">
            <a:xfrm>
              <a:off x="8679425" y="3919362"/>
              <a:ext cx="34925" cy="300038"/>
            </a:xfrm>
            <a:custGeom>
              <a:avLst/>
              <a:gdLst>
                <a:gd name="T0" fmla="*/ 6 w 6"/>
                <a:gd name="T1" fmla="*/ 43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3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4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631"/>
            <p:cNvSpPr>
              <a:spLocks noChangeArrowheads="1"/>
            </p:cNvSpPr>
            <p:nvPr/>
          </p:nvSpPr>
          <p:spPr bwMode="auto">
            <a:xfrm>
              <a:off x="7582463" y="3793949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Oval 632"/>
            <p:cNvSpPr>
              <a:spLocks noChangeArrowheads="1"/>
            </p:cNvSpPr>
            <p:nvPr/>
          </p:nvSpPr>
          <p:spPr bwMode="auto">
            <a:xfrm>
              <a:off x="7679300" y="38558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Oval 633"/>
            <p:cNvSpPr>
              <a:spLocks noChangeArrowheads="1"/>
            </p:cNvSpPr>
            <p:nvPr/>
          </p:nvSpPr>
          <p:spPr bwMode="auto">
            <a:xfrm>
              <a:off x="7679300" y="3827287"/>
              <a:ext cx="938213" cy="27940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34"/>
            <p:cNvSpPr/>
            <p:nvPr/>
          </p:nvSpPr>
          <p:spPr bwMode="auto">
            <a:xfrm>
              <a:off x="7679300" y="3827287"/>
              <a:ext cx="938213" cy="153988"/>
            </a:xfrm>
            <a:custGeom>
              <a:avLst/>
              <a:gdLst>
                <a:gd name="T0" fmla="*/ 82 w 165"/>
                <a:gd name="T1" fmla="*/ 5 h 27"/>
                <a:gd name="T2" fmla="*/ 164 w 165"/>
                <a:gd name="T3" fmla="*/ 27 h 27"/>
                <a:gd name="T4" fmla="*/ 165 w 165"/>
                <a:gd name="T5" fmla="*/ 24 h 27"/>
                <a:gd name="T6" fmla="*/ 82 w 165"/>
                <a:gd name="T7" fmla="*/ 0 h 27"/>
                <a:gd name="T8" fmla="*/ 0 w 165"/>
                <a:gd name="T9" fmla="*/ 24 h 27"/>
                <a:gd name="T10" fmla="*/ 1 w 165"/>
                <a:gd name="T11" fmla="*/ 27 h 27"/>
                <a:gd name="T12" fmla="*/ 82 w 165"/>
                <a:gd name="T13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7">
                  <a:moveTo>
                    <a:pt x="82" y="5"/>
                  </a:moveTo>
                  <a:cubicBezTo>
                    <a:pt x="125" y="5"/>
                    <a:pt x="161" y="14"/>
                    <a:pt x="164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4" y="14"/>
                    <a:pt x="40" y="5"/>
                    <a:pt x="82" y="5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Oval 635"/>
            <p:cNvSpPr>
              <a:spLocks noChangeArrowheads="1"/>
            </p:cNvSpPr>
            <p:nvPr/>
          </p:nvSpPr>
          <p:spPr bwMode="auto">
            <a:xfrm>
              <a:off x="5956863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636"/>
            <p:cNvSpPr/>
            <p:nvPr/>
          </p:nvSpPr>
          <p:spPr bwMode="auto">
            <a:xfrm>
              <a:off x="6036238" y="61132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637"/>
            <p:cNvSpPr/>
            <p:nvPr/>
          </p:nvSpPr>
          <p:spPr bwMode="auto">
            <a:xfrm>
              <a:off x="6036238" y="608947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638"/>
            <p:cNvSpPr/>
            <p:nvPr/>
          </p:nvSpPr>
          <p:spPr bwMode="auto">
            <a:xfrm>
              <a:off x="6036238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639"/>
            <p:cNvSpPr/>
            <p:nvPr/>
          </p:nvSpPr>
          <p:spPr bwMode="auto">
            <a:xfrm>
              <a:off x="6099738" y="617519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640"/>
            <p:cNvSpPr/>
            <p:nvPr/>
          </p:nvSpPr>
          <p:spPr bwMode="auto">
            <a:xfrm>
              <a:off x="6161650" y="615297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641"/>
            <p:cNvSpPr/>
            <p:nvPr/>
          </p:nvSpPr>
          <p:spPr bwMode="auto">
            <a:xfrm>
              <a:off x="6229913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642"/>
            <p:cNvSpPr/>
            <p:nvPr/>
          </p:nvSpPr>
          <p:spPr bwMode="auto">
            <a:xfrm>
              <a:off x="6293413" y="6118049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643"/>
            <p:cNvSpPr/>
            <p:nvPr/>
          </p:nvSpPr>
          <p:spPr bwMode="auto">
            <a:xfrm>
              <a:off x="6361675" y="610693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644"/>
            <p:cNvSpPr/>
            <p:nvPr/>
          </p:nvSpPr>
          <p:spPr bwMode="auto">
            <a:xfrm>
              <a:off x="6423588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645"/>
            <p:cNvSpPr/>
            <p:nvPr/>
          </p:nvSpPr>
          <p:spPr bwMode="auto">
            <a:xfrm>
              <a:off x="6491850" y="6095824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646"/>
            <p:cNvSpPr/>
            <p:nvPr/>
          </p:nvSpPr>
          <p:spPr bwMode="auto">
            <a:xfrm>
              <a:off x="6549000" y="6089474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647"/>
            <p:cNvSpPr/>
            <p:nvPr/>
          </p:nvSpPr>
          <p:spPr bwMode="auto">
            <a:xfrm>
              <a:off x="6617263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648"/>
            <p:cNvSpPr/>
            <p:nvPr/>
          </p:nvSpPr>
          <p:spPr bwMode="auto">
            <a:xfrm>
              <a:off x="6707750" y="60958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649"/>
            <p:cNvSpPr/>
            <p:nvPr/>
          </p:nvSpPr>
          <p:spPr bwMode="auto">
            <a:xfrm>
              <a:off x="6672825" y="6095824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650"/>
            <p:cNvSpPr/>
            <p:nvPr/>
          </p:nvSpPr>
          <p:spPr bwMode="auto">
            <a:xfrm>
              <a:off x="6741088" y="6095824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651"/>
            <p:cNvSpPr/>
            <p:nvPr/>
          </p:nvSpPr>
          <p:spPr bwMode="auto">
            <a:xfrm>
              <a:off x="6809350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652"/>
            <p:cNvSpPr/>
            <p:nvPr/>
          </p:nvSpPr>
          <p:spPr bwMode="auto">
            <a:xfrm>
              <a:off x="6877613" y="6118049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653"/>
            <p:cNvSpPr/>
            <p:nvPr/>
          </p:nvSpPr>
          <p:spPr bwMode="auto">
            <a:xfrm>
              <a:off x="6934763" y="613074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654"/>
            <p:cNvSpPr/>
            <p:nvPr/>
          </p:nvSpPr>
          <p:spPr bwMode="auto">
            <a:xfrm>
              <a:off x="7003025" y="6146624"/>
              <a:ext cx="34925" cy="444500"/>
            </a:xfrm>
            <a:custGeom>
              <a:avLst/>
              <a:gdLst>
                <a:gd name="T0" fmla="*/ 0 w 6"/>
                <a:gd name="T1" fmla="*/ 0 h 78"/>
                <a:gd name="T2" fmla="*/ 0 w 6"/>
                <a:gd name="T3" fmla="*/ 78 h 78"/>
                <a:gd name="T4" fmla="*/ 6 w 6"/>
                <a:gd name="T5" fmla="*/ 76 h 78"/>
                <a:gd name="T6" fmla="*/ 6 w 6"/>
                <a:gd name="T7" fmla="*/ 2 h 78"/>
                <a:gd name="T8" fmla="*/ 0 w 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6" y="7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655"/>
            <p:cNvSpPr/>
            <p:nvPr/>
          </p:nvSpPr>
          <p:spPr bwMode="auto">
            <a:xfrm>
              <a:off x="7071288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656"/>
            <p:cNvSpPr/>
            <p:nvPr/>
          </p:nvSpPr>
          <p:spPr bwMode="auto">
            <a:xfrm>
              <a:off x="7139550" y="6221237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49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Oval 657"/>
            <p:cNvSpPr>
              <a:spLocks noChangeArrowheads="1"/>
            </p:cNvSpPr>
            <p:nvPr/>
          </p:nvSpPr>
          <p:spPr bwMode="auto">
            <a:xfrm>
              <a:off x="6036238" y="6089474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Oval 658"/>
            <p:cNvSpPr>
              <a:spLocks noChangeArrowheads="1"/>
            </p:cNvSpPr>
            <p:nvPr/>
          </p:nvSpPr>
          <p:spPr bwMode="auto">
            <a:xfrm>
              <a:off x="6133075" y="6152974"/>
              <a:ext cx="938213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Oval 659"/>
            <p:cNvSpPr>
              <a:spLocks noChangeArrowheads="1"/>
            </p:cNvSpPr>
            <p:nvPr/>
          </p:nvSpPr>
          <p:spPr bwMode="auto">
            <a:xfrm>
              <a:off x="6133075" y="6130749"/>
              <a:ext cx="938213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660"/>
            <p:cNvSpPr/>
            <p:nvPr/>
          </p:nvSpPr>
          <p:spPr bwMode="auto">
            <a:xfrm>
              <a:off x="6133075" y="6130749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3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661"/>
            <p:cNvSpPr/>
            <p:nvPr/>
          </p:nvSpPr>
          <p:spPr bwMode="auto">
            <a:xfrm>
              <a:off x="6036238" y="58576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662"/>
            <p:cNvSpPr/>
            <p:nvPr/>
          </p:nvSpPr>
          <p:spPr bwMode="auto">
            <a:xfrm>
              <a:off x="6036238" y="583388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663"/>
            <p:cNvSpPr/>
            <p:nvPr/>
          </p:nvSpPr>
          <p:spPr bwMode="auto">
            <a:xfrm>
              <a:off x="6036238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664"/>
            <p:cNvSpPr/>
            <p:nvPr/>
          </p:nvSpPr>
          <p:spPr bwMode="auto">
            <a:xfrm>
              <a:off x="6099738" y="5919612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665"/>
            <p:cNvSpPr/>
            <p:nvPr/>
          </p:nvSpPr>
          <p:spPr bwMode="auto">
            <a:xfrm>
              <a:off x="6161650" y="5897387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666"/>
            <p:cNvSpPr/>
            <p:nvPr/>
          </p:nvSpPr>
          <p:spPr bwMode="auto">
            <a:xfrm>
              <a:off x="6229913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667"/>
            <p:cNvSpPr/>
            <p:nvPr/>
          </p:nvSpPr>
          <p:spPr bwMode="auto">
            <a:xfrm>
              <a:off x="6293413" y="5862462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668"/>
            <p:cNvSpPr/>
            <p:nvPr/>
          </p:nvSpPr>
          <p:spPr bwMode="auto">
            <a:xfrm>
              <a:off x="6361675" y="5851349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669"/>
            <p:cNvSpPr/>
            <p:nvPr/>
          </p:nvSpPr>
          <p:spPr bwMode="auto">
            <a:xfrm>
              <a:off x="6423588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670"/>
            <p:cNvSpPr/>
            <p:nvPr/>
          </p:nvSpPr>
          <p:spPr bwMode="auto">
            <a:xfrm>
              <a:off x="6491850" y="5840237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671"/>
            <p:cNvSpPr/>
            <p:nvPr/>
          </p:nvSpPr>
          <p:spPr bwMode="auto">
            <a:xfrm>
              <a:off x="6549000" y="5833887"/>
              <a:ext cx="33338" cy="557213"/>
            </a:xfrm>
            <a:custGeom>
              <a:avLst/>
              <a:gdLst>
                <a:gd name="T0" fmla="*/ 0 w 6"/>
                <a:gd name="T1" fmla="*/ 1 h 98"/>
                <a:gd name="T2" fmla="*/ 0 w 6"/>
                <a:gd name="T3" fmla="*/ 98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672"/>
            <p:cNvSpPr/>
            <p:nvPr/>
          </p:nvSpPr>
          <p:spPr bwMode="auto">
            <a:xfrm>
              <a:off x="6617263" y="5833887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673"/>
            <p:cNvSpPr/>
            <p:nvPr/>
          </p:nvSpPr>
          <p:spPr bwMode="auto">
            <a:xfrm>
              <a:off x="6707750" y="584023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674"/>
            <p:cNvSpPr/>
            <p:nvPr/>
          </p:nvSpPr>
          <p:spPr bwMode="auto">
            <a:xfrm>
              <a:off x="6672825" y="5840237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675"/>
            <p:cNvSpPr/>
            <p:nvPr/>
          </p:nvSpPr>
          <p:spPr bwMode="auto">
            <a:xfrm>
              <a:off x="6741088" y="5840237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676"/>
            <p:cNvSpPr/>
            <p:nvPr/>
          </p:nvSpPr>
          <p:spPr bwMode="auto">
            <a:xfrm>
              <a:off x="6809350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677"/>
            <p:cNvSpPr/>
            <p:nvPr/>
          </p:nvSpPr>
          <p:spPr bwMode="auto">
            <a:xfrm>
              <a:off x="6877613" y="5862462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8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678"/>
            <p:cNvSpPr/>
            <p:nvPr/>
          </p:nvSpPr>
          <p:spPr bwMode="auto">
            <a:xfrm>
              <a:off x="6934763" y="5873574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679"/>
            <p:cNvSpPr/>
            <p:nvPr/>
          </p:nvSpPr>
          <p:spPr bwMode="auto">
            <a:xfrm>
              <a:off x="7003025" y="5891037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680"/>
            <p:cNvSpPr/>
            <p:nvPr/>
          </p:nvSpPr>
          <p:spPr bwMode="auto">
            <a:xfrm>
              <a:off x="7071288" y="5919612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681"/>
            <p:cNvSpPr/>
            <p:nvPr/>
          </p:nvSpPr>
          <p:spPr bwMode="auto">
            <a:xfrm>
              <a:off x="7139550" y="5965649"/>
              <a:ext cx="28575" cy="300038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Oval 682"/>
            <p:cNvSpPr>
              <a:spLocks noChangeArrowheads="1"/>
            </p:cNvSpPr>
            <p:nvPr/>
          </p:nvSpPr>
          <p:spPr bwMode="auto">
            <a:xfrm>
              <a:off x="6036238" y="5833887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Oval 683"/>
            <p:cNvSpPr>
              <a:spLocks noChangeArrowheads="1"/>
            </p:cNvSpPr>
            <p:nvPr/>
          </p:nvSpPr>
          <p:spPr bwMode="auto">
            <a:xfrm>
              <a:off x="6133075" y="590214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Oval 684"/>
            <p:cNvSpPr>
              <a:spLocks noChangeArrowheads="1"/>
            </p:cNvSpPr>
            <p:nvPr/>
          </p:nvSpPr>
          <p:spPr bwMode="auto">
            <a:xfrm>
              <a:off x="6133075" y="587357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685"/>
            <p:cNvSpPr/>
            <p:nvPr/>
          </p:nvSpPr>
          <p:spPr bwMode="auto">
            <a:xfrm>
              <a:off x="6133075" y="5873574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3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686"/>
            <p:cNvSpPr/>
            <p:nvPr/>
          </p:nvSpPr>
          <p:spPr bwMode="auto">
            <a:xfrm>
              <a:off x="6036238" y="5600524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687"/>
            <p:cNvSpPr/>
            <p:nvPr/>
          </p:nvSpPr>
          <p:spPr bwMode="auto">
            <a:xfrm>
              <a:off x="6036238" y="557829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688"/>
            <p:cNvSpPr/>
            <p:nvPr/>
          </p:nvSpPr>
          <p:spPr bwMode="auto">
            <a:xfrm>
              <a:off x="6036238" y="5710062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689"/>
            <p:cNvSpPr/>
            <p:nvPr/>
          </p:nvSpPr>
          <p:spPr bwMode="auto">
            <a:xfrm>
              <a:off x="6099738" y="5664024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690"/>
            <p:cNvSpPr/>
            <p:nvPr/>
          </p:nvSpPr>
          <p:spPr bwMode="auto">
            <a:xfrm>
              <a:off x="6161650" y="5641799"/>
              <a:ext cx="28575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691"/>
            <p:cNvSpPr/>
            <p:nvPr/>
          </p:nvSpPr>
          <p:spPr bwMode="auto">
            <a:xfrm>
              <a:off x="6229913" y="5617987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692"/>
            <p:cNvSpPr/>
            <p:nvPr/>
          </p:nvSpPr>
          <p:spPr bwMode="auto">
            <a:xfrm>
              <a:off x="6293413" y="5606874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693"/>
            <p:cNvSpPr/>
            <p:nvPr/>
          </p:nvSpPr>
          <p:spPr bwMode="auto">
            <a:xfrm>
              <a:off x="6361675" y="5595762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694"/>
            <p:cNvSpPr/>
            <p:nvPr/>
          </p:nvSpPr>
          <p:spPr bwMode="auto">
            <a:xfrm>
              <a:off x="6423588" y="5589412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695"/>
            <p:cNvSpPr/>
            <p:nvPr/>
          </p:nvSpPr>
          <p:spPr bwMode="auto">
            <a:xfrm>
              <a:off x="6491850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696"/>
            <p:cNvSpPr/>
            <p:nvPr/>
          </p:nvSpPr>
          <p:spPr bwMode="auto">
            <a:xfrm>
              <a:off x="6549000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697"/>
            <p:cNvSpPr/>
            <p:nvPr/>
          </p:nvSpPr>
          <p:spPr bwMode="auto">
            <a:xfrm>
              <a:off x="6617263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698"/>
            <p:cNvSpPr/>
            <p:nvPr/>
          </p:nvSpPr>
          <p:spPr bwMode="auto">
            <a:xfrm>
              <a:off x="6707750" y="558464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699"/>
            <p:cNvSpPr/>
            <p:nvPr/>
          </p:nvSpPr>
          <p:spPr bwMode="auto">
            <a:xfrm>
              <a:off x="6672825" y="5584649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00"/>
            <p:cNvSpPr/>
            <p:nvPr/>
          </p:nvSpPr>
          <p:spPr bwMode="auto">
            <a:xfrm>
              <a:off x="6741088" y="5589412"/>
              <a:ext cx="34925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01"/>
            <p:cNvSpPr/>
            <p:nvPr/>
          </p:nvSpPr>
          <p:spPr bwMode="auto">
            <a:xfrm>
              <a:off x="6809350" y="5595762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02"/>
            <p:cNvSpPr/>
            <p:nvPr/>
          </p:nvSpPr>
          <p:spPr bwMode="auto">
            <a:xfrm>
              <a:off x="6877613" y="5606874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03"/>
            <p:cNvSpPr/>
            <p:nvPr/>
          </p:nvSpPr>
          <p:spPr bwMode="auto">
            <a:xfrm>
              <a:off x="6934763" y="5617987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04"/>
            <p:cNvSpPr/>
            <p:nvPr/>
          </p:nvSpPr>
          <p:spPr bwMode="auto">
            <a:xfrm>
              <a:off x="7003025" y="5635449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05"/>
            <p:cNvSpPr/>
            <p:nvPr/>
          </p:nvSpPr>
          <p:spPr bwMode="auto">
            <a:xfrm>
              <a:off x="7071288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06"/>
            <p:cNvSpPr/>
            <p:nvPr/>
          </p:nvSpPr>
          <p:spPr bwMode="auto">
            <a:xfrm>
              <a:off x="7139550" y="5710062"/>
              <a:ext cx="28575" cy="300038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Oval 707"/>
            <p:cNvSpPr>
              <a:spLocks noChangeArrowheads="1"/>
            </p:cNvSpPr>
            <p:nvPr/>
          </p:nvSpPr>
          <p:spPr bwMode="auto">
            <a:xfrm>
              <a:off x="6036238" y="5578299"/>
              <a:ext cx="1131888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Oval 708"/>
            <p:cNvSpPr>
              <a:spLocks noChangeArrowheads="1"/>
            </p:cNvSpPr>
            <p:nvPr/>
          </p:nvSpPr>
          <p:spPr bwMode="auto">
            <a:xfrm>
              <a:off x="6133075" y="5646562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Oval 709"/>
            <p:cNvSpPr>
              <a:spLocks noChangeArrowheads="1"/>
            </p:cNvSpPr>
            <p:nvPr/>
          </p:nvSpPr>
          <p:spPr bwMode="auto">
            <a:xfrm>
              <a:off x="6133075" y="5617987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10"/>
            <p:cNvSpPr/>
            <p:nvPr/>
          </p:nvSpPr>
          <p:spPr bwMode="auto">
            <a:xfrm>
              <a:off x="6133075" y="5617987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11"/>
            <p:cNvSpPr/>
            <p:nvPr/>
          </p:nvSpPr>
          <p:spPr bwMode="auto">
            <a:xfrm>
              <a:off x="6036238" y="5344937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12"/>
            <p:cNvSpPr/>
            <p:nvPr/>
          </p:nvSpPr>
          <p:spPr bwMode="auto">
            <a:xfrm>
              <a:off x="6036238" y="5329062"/>
              <a:ext cx="1131888" cy="550863"/>
            </a:xfrm>
            <a:custGeom>
              <a:avLst/>
              <a:gdLst>
                <a:gd name="T0" fmla="*/ 199 w 199"/>
                <a:gd name="T1" fmla="*/ 64 h 97"/>
                <a:gd name="T2" fmla="*/ 100 w 199"/>
                <a:gd name="T3" fmla="*/ 97 h 97"/>
                <a:gd name="T4" fmla="*/ 100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100 w 199"/>
                <a:gd name="T11" fmla="*/ 0 h 97"/>
                <a:gd name="T12" fmla="*/ 100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100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13"/>
            <p:cNvSpPr/>
            <p:nvPr/>
          </p:nvSpPr>
          <p:spPr bwMode="auto">
            <a:xfrm>
              <a:off x="6036238" y="545288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14"/>
            <p:cNvSpPr/>
            <p:nvPr/>
          </p:nvSpPr>
          <p:spPr bwMode="auto">
            <a:xfrm>
              <a:off x="6099738" y="5408437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15"/>
            <p:cNvSpPr/>
            <p:nvPr/>
          </p:nvSpPr>
          <p:spPr bwMode="auto">
            <a:xfrm>
              <a:off x="6161650" y="5384624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716"/>
            <p:cNvSpPr/>
            <p:nvPr/>
          </p:nvSpPr>
          <p:spPr bwMode="auto">
            <a:xfrm>
              <a:off x="6229913" y="5362399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717"/>
            <p:cNvSpPr/>
            <p:nvPr/>
          </p:nvSpPr>
          <p:spPr bwMode="auto">
            <a:xfrm>
              <a:off x="6293413" y="5351287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718"/>
            <p:cNvSpPr/>
            <p:nvPr/>
          </p:nvSpPr>
          <p:spPr bwMode="auto">
            <a:xfrm>
              <a:off x="6361675" y="5340174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719"/>
            <p:cNvSpPr/>
            <p:nvPr/>
          </p:nvSpPr>
          <p:spPr bwMode="auto">
            <a:xfrm>
              <a:off x="6423588" y="533382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720"/>
            <p:cNvSpPr/>
            <p:nvPr/>
          </p:nvSpPr>
          <p:spPr bwMode="auto">
            <a:xfrm>
              <a:off x="6491850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721"/>
            <p:cNvSpPr/>
            <p:nvPr/>
          </p:nvSpPr>
          <p:spPr bwMode="auto">
            <a:xfrm>
              <a:off x="6549000" y="5329062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722"/>
            <p:cNvSpPr/>
            <p:nvPr/>
          </p:nvSpPr>
          <p:spPr bwMode="auto">
            <a:xfrm>
              <a:off x="6617263" y="5329062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723"/>
            <p:cNvSpPr/>
            <p:nvPr/>
          </p:nvSpPr>
          <p:spPr bwMode="auto">
            <a:xfrm>
              <a:off x="6707750" y="53290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724"/>
            <p:cNvSpPr/>
            <p:nvPr/>
          </p:nvSpPr>
          <p:spPr bwMode="auto">
            <a:xfrm>
              <a:off x="6672825" y="5329062"/>
              <a:ext cx="34925" cy="550863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725"/>
            <p:cNvSpPr/>
            <p:nvPr/>
          </p:nvSpPr>
          <p:spPr bwMode="auto">
            <a:xfrm>
              <a:off x="6741088" y="5333824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726"/>
            <p:cNvSpPr/>
            <p:nvPr/>
          </p:nvSpPr>
          <p:spPr bwMode="auto">
            <a:xfrm>
              <a:off x="6809350" y="5340174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727"/>
            <p:cNvSpPr/>
            <p:nvPr/>
          </p:nvSpPr>
          <p:spPr bwMode="auto">
            <a:xfrm>
              <a:off x="6877613" y="5351287"/>
              <a:ext cx="28575" cy="506413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728"/>
            <p:cNvSpPr/>
            <p:nvPr/>
          </p:nvSpPr>
          <p:spPr bwMode="auto">
            <a:xfrm>
              <a:off x="6934763" y="536239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729"/>
            <p:cNvSpPr/>
            <p:nvPr/>
          </p:nvSpPr>
          <p:spPr bwMode="auto">
            <a:xfrm>
              <a:off x="7003025" y="5379862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730"/>
            <p:cNvSpPr/>
            <p:nvPr/>
          </p:nvSpPr>
          <p:spPr bwMode="auto">
            <a:xfrm>
              <a:off x="7071288" y="5408437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731"/>
            <p:cNvSpPr/>
            <p:nvPr/>
          </p:nvSpPr>
          <p:spPr bwMode="auto">
            <a:xfrm>
              <a:off x="7139550" y="5452887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Oval 732"/>
            <p:cNvSpPr>
              <a:spLocks noChangeArrowheads="1"/>
            </p:cNvSpPr>
            <p:nvPr/>
          </p:nvSpPr>
          <p:spPr bwMode="auto">
            <a:xfrm>
              <a:off x="6036238" y="5329062"/>
              <a:ext cx="1131888" cy="37465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Oval 733"/>
            <p:cNvSpPr>
              <a:spLocks noChangeArrowheads="1"/>
            </p:cNvSpPr>
            <p:nvPr/>
          </p:nvSpPr>
          <p:spPr bwMode="auto">
            <a:xfrm>
              <a:off x="6133075" y="5390974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Oval 734"/>
            <p:cNvSpPr>
              <a:spLocks noChangeArrowheads="1"/>
            </p:cNvSpPr>
            <p:nvPr/>
          </p:nvSpPr>
          <p:spPr bwMode="auto">
            <a:xfrm>
              <a:off x="6133075" y="5362399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735"/>
            <p:cNvSpPr/>
            <p:nvPr/>
          </p:nvSpPr>
          <p:spPr bwMode="auto">
            <a:xfrm>
              <a:off x="6133075" y="5362399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736"/>
            <p:cNvSpPr/>
            <p:nvPr/>
          </p:nvSpPr>
          <p:spPr bwMode="auto">
            <a:xfrm>
              <a:off x="6036238" y="5089349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737"/>
            <p:cNvSpPr/>
            <p:nvPr/>
          </p:nvSpPr>
          <p:spPr bwMode="auto">
            <a:xfrm>
              <a:off x="6036238" y="5071887"/>
              <a:ext cx="1131888" cy="552450"/>
            </a:xfrm>
            <a:custGeom>
              <a:avLst/>
              <a:gdLst>
                <a:gd name="T0" fmla="*/ 199 w 199"/>
                <a:gd name="T1" fmla="*/ 64 h 97"/>
                <a:gd name="T2" fmla="*/ 100 w 199"/>
                <a:gd name="T3" fmla="*/ 97 h 97"/>
                <a:gd name="T4" fmla="*/ 100 w 199"/>
                <a:gd name="T5" fmla="*/ 97 h 97"/>
                <a:gd name="T6" fmla="*/ 0 w 199"/>
                <a:gd name="T7" fmla="*/ 64 h 97"/>
                <a:gd name="T8" fmla="*/ 0 w 199"/>
                <a:gd name="T9" fmla="*/ 33 h 97"/>
                <a:gd name="T10" fmla="*/ 100 w 199"/>
                <a:gd name="T11" fmla="*/ 0 h 97"/>
                <a:gd name="T12" fmla="*/ 100 w 199"/>
                <a:gd name="T13" fmla="*/ 0 h 97"/>
                <a:gd name="T14" fmla="*/ 199 w 199"/>
                <a:gd name="T15" fmla="*/ 33 h 97"/>
                <a:gd name="T16" fmla="*/ 199 w 199"/>
                <a:gd name="T17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7">
                  <a:moveTo>
                    <a:pt x="199" y="64"/>
                  </a:moveTo>
                  <a:cubicBezTo>
                    <a:pt x="199" y="83"/>
                    <a:pt x="154" y="97"/>
                    <a:pt x="100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45" y="97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4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738"/>
            <p:cNvSpPr/>
            <p:nvPr/>
          </p:nvSpPr>
          <p:spPr bwMode="auto">
            <a:xfrm>
              <a:off x="6036238" y="5197299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739"/>
            <p:cNvSpPr/>
            <p:nvPr/>
          </p:nvSpPr>
          <p:spPr bwMode="auto">
            <a:xfrm>
              <a:off x="6099738" y="5152849"/>
              <a:ext cx="33338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740"/>
            <p:cNvSpPr/>
            <p:nvPr/>
          </p:nvSpPr>
          <p:spPr bwMode="auto">
            <a:xfrm>
              <a:off x="6161650" y="5129037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741"/>
            <p:cNvSpPr/>
            <p:nvPr/>
          </p:nvSpPr>
          <p:spPr bwMode="auto">
            <a:xfrm>
              <a:off x="6229913" y="5106812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742"/>
            <p:cNvSpPr/>
            <p:nvPr/>
          </p:nvSpPr>
          <p:spPr bwMode="auto">
            <a:xfrm>
              <a:off x="6293413" y="5095699"/>
              <a:ext cx="33338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743"/>
            <p:cNvSpPr/>
            <p:nvPr/>
          </p:nvSpPr>
          <p:spPr bwMode="auto">
            <a:xfrm>
              <a:off x="6361675" y="508458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744"/>
            <p:cNvSpPr/>
            <p:nvPr/>
          </p:nvSpPr>
          <p:spPr bwMode="auto">
            <a:xfrm>
              <a:off x="6423588" y="5078237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745"/>
            <p:cNvSpPr/>
            <p:nvPr/>
          </p:nvSpPr>
          <p:spPr bwMode="auto">
            <a:xfrm>
              <a:off x="6491850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746"/>
            <p:cNvSpPr/>
            <p:nvPr/>
          </p:nvSpPr>
          <p:spPr bwMode="auto">
            <a:xfrm>
              <a:off x="6549000" y="5071887"/>
              <a:ext cx="33338" cy="552450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747"/>
            <p:cNvSpPr/>
            <p:nvPr/>
          </p:nvSpPr>
          <p:spPr bwMode="auto">
            <a:xfrm>
              <a:off x="6617263" y="5071887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748"/>
            <p:cNvSpPr/>
            <p:nvPr/>
          </p:nvSpPr>
          <p:spPr bwMode="auto">
            <a:xfrm>
              <a:off x="6707750" y="507188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749"/>
            <p:cNvSpPr/>
            <p:nvPr/>
          </p:nvSpPr>
          <p:spPr bwMode="auto">
            <a:xfrm>
              <a:off x="6672825" y="5071887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750"/>
            <p:cNvSpPr/>
            <p:nvPr/>
          </p:nvSpPr>
          <p:spPr bwMode="auto">
            <a:xfrm>
              <a:off x="6741088" y="5078237"/>
              <a:ext cx="34925" cy="539750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751"/>
            <p:cNvSpPr/>
            <p:nvPr/>
          </p:nvSpPr>
          <p:spPr bwMode="auto">
            <a:xfrm>
              <a:off x="6809350" y="508458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752"/>
            <p:cNvSpPr/>
            <p:nvPr/>
          </p:nvSpPr>
          <p:spPr bwMode="auto">
            <a:xfrm>
              <a:off x="6877613" y="5095699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753"/>
            <p:cNvSpPr/>
            <p:nvPr/>
          </p:nvSpPr>
          <p:spPr bwMode="auto">
            <a:xfrm>
              <a:off x="6934763" y="5106812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754"/>
            <p:cNvSpPr/>
            <p:nvPr/>
          </p:nvSpPr>
          <p:spPr bwMode="auto">
            <a:xfrm>
              <a:off x="7003025" y="5124274"/>
              <a:ext cx="34925" cy="449263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755"/>
            <p:cNvSpPr/>
            <p:nvPr/>
          </p:nvSpPr>
          <p:spPr bwMode="auto">
            <a:xfrm>
              <a:off x="7071288" y="515284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756"/>
            <p:cNvSpPr/>
            <p:nvPr/>
          </p:nvSpPr>
          <p:spPr bwMode="auto">
            <a:xfrm>
              <a:off x="7139550" y="5197299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Oval 757"/>
            <p:cNvSpPr>
              <a:spLocks noChangeArrowheads="1"/>
            </p:cNvSpPr>
            <p:nvPr/>
          </p:nvSpPr>
          <p:spPr bwMode="auto">
            <a:xfrm>
              <a:off x="6036238" y="5071887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Oval 758"/>
            <p:cNvSpPr>
              <a:spLocks noChangeArrowheads="1"/>
            </p:cNvSpPr>
            <p:nvPr/>
          </p:nvSpPr>
          <p:spPr bwMode="auto">
            <a:xfrm>
              <a:off x="6133075" y="5135387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Oval 759"/>
            <p:cNvSpPr>
              <a:spLocks noChangeArrowheads="1"/>
            </p:cNvSpPr>
            <p:nvPr/>
          </p:nvSpPr>
          <p:spPr bwMode="auto">
            <a:xfrm>
              <a:off x="6133075" y="5106812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760"/>
            <p:cNvSpPr/>
            <p:nvPr/>
          </p:nvSpPr>
          <p:spPr bwMode="auto">
            <a:xfrm>
              <a:off x="6133075" y="5106812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761"/>
            <p:cNvSpPr/>
            <p:nvPr/>
          </p:nvSpPr>
          <p:spPr bwMode="auto">
            <a:xfrm>
              <a:off x="6036238" y="4833762"/>
              <a:ext cx="1131888" cy="557213"/>
            </a:xfrm>
            <a:custGeom>
              <a:avLst/>
              <a:gdLst>
                <a:gd name="T0" fmla="*/ 199 w 199"/>
                <a:gd name="T1" fmla="*/ 65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762"/>
            <p:cNvSpPr/>
            <p:nvPr/>
          </p:nvSpPr>
          <p:spPr bwMode="auto">
            <a:xfrm>
              <a:off x="6036238" y="4816299"/>
              <a:ext cx="1131888" cy="557213"/>
            </a:xfrm>
            <a:custGeom>
              <a:avLst/>
              <a:gdLst>
                <a:gd name="T0" fmla="*/ 199 w 199"/>
                <a:gd name="T1" fmla="*/ 64 h 98"/>
                <a:gd name="T2" fmla="*/ 100 w 199"/>
                <a:gd name="T3" fmla="*/ 98 h 98"/>
                <a:gd name="T4" fmla="*/ 100 w 199"/>
                <a:gd name="T5" fmla="*/ 98 h 98"/>
                <a:gd name="T6" fmla="*/ 0 w 199"/>
                <a:gd name="T7" fmla="*/ 64 h 98"/>
                <a:gd name="T8" fmla="*/ 0 w 199"/>
                <a:gd name="T9" fmla="*/ 33 h 98"/>
                <a:gd name="T10" fmla="*/ 100 w 199"/>
                <a:gd name="T11" fmla="*/ 0 h 98"/>
                <a:gd name="T12" fmla="*/ 100 w 199"/>
                <a:gd name="T13" fmla="*/ 0 h 98"/>
                <a:gd name="T14" fmla="*/ 199 w 199"/>
                <a:gd name="T15" fmla="*/ 33 h 98"/>
                <a:gd name="T16" fmla="*/ 199 w 199"/>
                <a:gd name="T1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4"/>
                  </a:moveTo>
                  <a:cubicBezTo>
                    <a:pt x="199" y="83"/>
                    <a:pt x="154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45" y="98"/>
                    <a:pt x="0" y="83"/>
                    <a:pt x="0" y="6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4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763"/>
            <p:cNvSpPr/>
            <p:nvPr/>
          </p:nvSpPr>
          <p:spPr bwMode="auto">
            <a:xfrm>
              <a:off x="6036238" y="4941712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50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764"/>
            <p:cNvSpPr/>
            <p:nvPr/>
          </p:nvSpPr>
          <p:spPr bwMode="auto">
            <a:xfrm>
              <a:off x="6099738" y="4895674"/>
              <a:ext cx="33338" cy="393700"/>
            </a:xfrm>
            <a:custGeom>
              <a:avLst/>
              <a:gdLst>
                <a:gd name="T0" fmla="*/ 0 w 6"/>
                <a:gd name="T1" fmla="*/ 4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4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4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765"/>
            <p:cNvSpPr/>
            <p:nvPr/>
          </p:nvSpPr>
          <p:spPr bwMode="auto">
            <a:xfrm>
              <a:off x="6161650" y="4873449"/>
              <a:ext cx="28575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4" y="77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766"/>
            <p:cNvSpPr/>
            <p:nvPr/>
          </p:nvSpPr>
          <p:spPr bwMode="auto">
            <a:xfrm>
              <a:off x="6229913" y="4851224"/>
              <a:ext cx="28575" cy="482600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767"/>
            <p:cNvSpPr/>
            <p:nvPr/>
          </p:nvSpPr>
          <p:spPr bwMode="auto">
            <a:xfrm>
              <a:off x="6293413" y="4840112"/>
              <a:ext cx="33338" cy="504825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9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768"/>
            <p:cNvSpPr/>
            <p:nvPr/>
          </p:nvSpPr>
          <p:spPr bwMode="auto">
            <a:xfrm>
              <a:off x="6361675" y="4827412"/>
              <a:ext cx="33338" cy="530225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769"/>
            <p:cNvSpPr/>
            <p:nvPr/>
          </p:nvSpPr>
          <p:spPr bwMode="auto">
            <a:xfrm>
              <a:off x="6423588" y="4822649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770"/>
            <p:cNvSpPr/>
            <p:nvPr/>
          </p:nvSpPr>
          <p:spPr bwMode="auto">
            <a:xfrm>
              <a:off x="6491850" y="4816299"/>
              <a:ext cx="28575" cy="552450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771"/>
            <p:cNvSpPr/>
            <p:nvPr/>
          </p:nvSpPr>
          <p:spPr bwMode="auto">
            <a:xfrm>
              <a:off x="6549000" y="4816299"/>
              <a:ext cx="33338" cy="557213"/>
            </a:xfrm>
            <a:custGeom>
              <a:avLst/>
              <a:gdLst>
                <a:gd name="T0" fmla="*/ 0 w 6"/>
                <a:gd name="T1" fmla="*/ 0 h 98"/>
                <a:gd name="T2" fmla="*/ 0 w 6"/>
                <a:gd name="T3" fmla="*/ 97 h 98"/>
                <a:gd name="T4" fmla="*/ 6 w 6"/>
                <a:gd name="T5" fmla="*/ 98 h 98"/>
                <a:gd name="T6" fmla="*/ 6 w 6"/>
                <a:gd name="T7" fmla="*/ 0 h 98"/>
                <a:gd name="T8" fmla="*/ 0 w 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8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8"/>
                    <a:pt x="6" y="9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772"/>
            <p:cNvSpPr/>
            <p:nvPr/>
          </p:nvSpPr>
          <p:spPr bwMode="auto">
            <a:xfrm>
              <a:off x="6617263" y="4816299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7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773"/>
            <p:cNvSpPr/>
            <p:nvPr/>
          </p:nvSpPr>
          <p:spPr bwMode="auto">
            <a:xfrm>
              <a:off x="6707750" y="48162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774"/>
            <p:cNvSpPr/>
            <p:nvPr/>
          </p:nvSpPr>
          <p:spPr bwMode="auto">
            <a:xfrm>
              <a:off x="6672825" y="4816299"/>
              <a:ext cx="34925" cy="552450"/>
            </a:xfrm>
            <a:custGeom>
              <a:avLst/>
              <a:gdLst>
                <a:gd name="T0" fmla="*/ 6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6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775"/>
            <p:cNvSpPr/>
            <p:nvPr/>
          </p:nvSpPr>
          <p:spPr bwMode="auto">
            <a:xfrm>
              <a:off x="6741088" y="4822649"/>
              <a:ext cx="34925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5 h 96"/>
                <a:gd name="T6" fmla="*/ 6 w 6"/>
                <a:gd name="T7" fmla="*/ 0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776"/>
            <p:cNvSpPr/>
            <p:nvPr/>
          </p:nvSpPr>
          <p:spPr bwMode="auto">
            <a:xfrm>
              <a:off x="6809350" y="4827412"/>
              <a:ext cx="28575" cy="530225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4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777"/>
            <p:cNvSpPr/>
            <p:nvPr/>
          </p:nvSpPr>
          <p:spPr bwMode="auto">
            <a:xfrm>
              <a:off x="6877613" y="4840112"/>
              <a:ext cx="28575" cy="504825"/>
            </a:xfrm>
            <a:custGeom>
              <a:avLst/>
              <a:gdLst>
                <a:gd name="T0" fmla="*/ 0 w 5"/>
                <a:gd name="T1" fmla="*/ 0 h 89"/>
                <a:gd name="T2" fmla="*/ 0 w 5"/>
                <a:gd name="T3" fmla="*/ 89 h 89"/>
                <a:gd name="T4" fmla="*/ 5 w 5"/>
                <a:gd name="T5" fmla="*/ 88 h 89"/>
                <a:gd name="T6" fmla="*/ 5 w 5"/>
                <a:gd name="T7" fmla="*/ 1 h 89"/>
                <a:gd name="T8" fmla="*/ 0 w 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3" y="89"/>
                    <a:pt x="5" y="8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778"/>
            <p:cNvSpPr/>
            <p:nvPr/>
          </p:nvSpPr>
          <p:spPr bwMode="auto">
            <a:xfrm>
              <a:off x="6934763" y="4851224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2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779"/>
            <p:cNvSpPr/>
            <p:nvPr/>
          </p:nvSpPr>
          <p:spPr bwMode="auto">
            <a:xfrm>
              <a:off x="7003025" y="4868687"/>
              <a:ext cx="34925" cy="447675"/>
            </a:xfrm>
            <a:custGeom>
              <a:avLst/>
              <a:gdLst>
                <a:gd name="T0" fmla="*/ 0 w 6"/>
                <a:gd name="T1" fmla="*/ 0 h 79"/>
                <a:gd name="T2" fmla="*/ 0 w 6"/>
                <a:gd name="T3" fmla="*/ 79 h 79"/>
                <a:gd name="T4" fmla="*/ 6 w 6"/>
                <a:gd name="T5" fmla="*/ 77 h 79"/>
                <a:gd name="T6" fmla="*/ 6 w 6"/>
                <a:gd name="T7" fmla="*/ 2 h 79"/>
                <a:gd name="T8" fmla="*/ 0 w 6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6" y="7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780"/>
            <p:cNvSpPr/>
            <p:nvPr/>
          </p:nvSpPr>
          <p:spPr bwMode="auto">
            <a:xfrm>
              <a:off x="7071288" y="4895674"/>
              <a:ext cx="28575" cy="393700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4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Freeform 781"/>
            <p:cNvSpPr/>
            <p:nvPr/>
          </p:nvSpPr>
          <p:spPr bwMode="auto">
            <a:xfrm>
              <a:off x="7139550" y="4941712"/>
              <a:ext cx="28575" cy="301625"/>
            </a:xfrm>
            <a:custGeom>
              <a:avLst/>
              <a:gdLst>
                <a:gd name="T0" fmla="*/ 5 w 5"/>
                <a:gd name="T1" fmla="*/ 42 h 53"/>
                <a:gd name="T2" fmla="*/ 5 w 5"/>
                <a:gd name="T3" fmla="*/ 11 h 53"/>
                <a:gd name="T4" fmla="*/ 0 w 5"/>
                <a:gd name="T5" fmla="*/ 0 h 53"/>
                <a:gd name="T6" fmla="*/ 0 w 5"/>
                <a:gd name="T7" fmla="*/ 53 h 53"/>
                <a:gd name="T8" fmla="*/ 5 w 5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5" y="4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7"/>
                    <a:pt x="3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0"/>
                    <a:pt x="5" y="46"/>
                    <a:pt x="5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Oval 782"/>
            <p:cNvSpPr>
              <a:spLocks noChangeArrowheads="1"/>
            </p:cNvSpPr>
            <p:nvPr/>
          </p:nvSpPr>
          <p:spPr bwMode="auto">
            <a:xfrm>
              <a:off x="6036238" y="4816299"/>
              <a:ext cx="1131888" cy="376238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Oval 783"/>
            <p:cNvSpPr>
              <a:spLocks noChangeArrowheads="1"/>
            </p:cNvSpPr>
            <p:nvPr/>
          </p:nvSpPr>
          <p:spPr bwMode="auto">
            <a:xfrm>
              <a:off x="6133075" y="4879799"/>
              <a:ext cx="938213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Oval 784"/>
            <p:cNvSpPr>
              <a:spLocks noChangeArrowheads="1"/>
            </p:cNvSpPr>
            <p:nvPr/>
          </p:nvSpPr>
          <p:spPr bwMode="auto">
            <a:xfrm>
              <a:off x="6133075" y="4851224"/>
              <a:ext cx="938213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Freeform 785"/>
            <p:cNvSpPr/>
            <p:nvPr/>
          </p:nvSpPr>
          <p:spPr bwMode="auto">
            <a:xfrm>
              <a:off x="6133075" y="4851224"/>
              <a:ext cx="938213" cy="147638"/>
            </a:xfrm>
            <a:custGeom>
              <a:avLst/>
              <a:gdLst>
                <a:gd name="T0" fmla="*/ 83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3 w 165"/>
                <a:gd name="T7" fmla="*/ 0 h 26"/>
                <a:gd name="T8" fmla="*/ 0 w 165"/>
                <a:gd name="T9" fmla="*/ 24 h 26"/>
                <a:gd name="T10" fmla="*/ 1 w 165"/>
                <a:gd name="T11" fmla="*/ 26 h 26"/>
                <a:gd name="T12" fmla="*/ 83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3" y="4"/>
                  </a:moveTo>
                  <a:cubicBezTo>
                    <a:pt x="125" y="4"/>
                    <a:pt x="161" y="14"/>
                    <a:pt x="164" y="26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11"/>
                    <a:pt x="128" y="0"/>
                    <a:pt x="83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4" y="14"/>
                    <a:pt x="40" y="4"/>
                    <a:pt x="83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Oval 786"/>
            <p:cNvSpPr>
              <a:spLocks noChangeArrowheads="1"/>
            </p:cNvSpPr>
            <p:nvPr/>
          </p:nvSpPr>
          <p:spPr bwMode="auto">
            <a:xfrm>
              <a:off x="4513825" y="6322837"/>
              <a:ext cx="1290638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787"/>
            <p:cNvSpPr/>
            <p:nvPr/>
          </p:nvSpPr>
          <p:spPr bwMode="auto">
            <a:xfrm>
              <a:off x="4599550" y="6113287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788"/>
            <p:cNvSpPr/>
            <p:nvPr/>
          </p:nvSpPr>
          <p:spPr bwMode="auto">
            <a:xfrm>
              <a:off x="4599550" y="608947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789"/>
            <p:cNvSpPr/>
            <p:nvPr/>
          </p:nvSpPr>
          <p:spPr bwMode="auto">
            <a:xfrm>
              <a:off x="4599550" y="6221237"/>
              <a:ext cx="28575" cy="301625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790"/>
            <p:cNvSpPr/>
            <p:nvPr/>
          </p:nvSpPr>
          <p:spPr bwMode="auto">
            <a:xfrm>
              <a:off x="4661463" y="6175199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791"/>
            <p:cNvSpPr/>
            <p:nvPr/>
          </p:nvSpPr>
          <p:spPr bwMode="auto">
            <a:xfrm>
              <a:off x="4724963" y="6152974"/>
              <a:ext cx="26988" cy="438150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792"/>
            <p:cNvSpPr/>
            <p:nvPr/>
          </p:nvSpPr>
          <p:spPr bwMode="auto">
            <a:xfrm>
              <a:off x="4791638" y="6130749"/>
              <a:ext cx="28575" cy="476250"/>
            </a:xfrm>
            <a:custGeom>
              <a:avLst/>
              <a:gdLst>
                <a:gd name="T0" fmla="*/ 0 w 5"/>
                <a:gd name="T1" fmla="*/ 2 h 84"/>
                <a:gd name="T2" fmla="*/ 0 w 5"/>
                <a:gd name="T3" fmla="*/ 83 h 84"/>
                <a:gd name="T4" fmla="*/ 5 w 5"/>
                <a:gd name="T5" fmla="*/ 84 h 84"/>
                <a:gd name="T6" fmla="*/ 5 w 5"/>
                <a:gd name="T7" fmla="*/ 0 h 84"/>
                <a:gd name="T8" fmla="*/ 0 w 5"/>
                <a:gd name="T9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4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3" y="84"/>
                    <a:pt x="5" y="8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793"/>
            <p:cNvSpPr/>
            <p:nvPr/>
          </p:nvSpPr>
          <p:spPr bwMode="auto">
            <a:xfrm>
              <a:off x="4855138" y="6118049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794"/>
            <p:cNvSpPr/>
            <p:nvPr/>
          </p:nvSpPr>
          <p:spPr bwMode="auto">
            <a:xfrm>
              <a:off x="4923400" y="6106937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795"/>
            <p:cNvSpPr/>
            <p:nvPr/>
          </p:nvSpPr>
          <p:spPr bwMode="auto">
            <a:xfrm>
              <a:off x="4985313" y="6102174"/>
              <a:ext cx="28575" cy="539750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796"/>
            <p:cNvSpPr/>
            <p:nvPr/>
          </p:nvSpPr>
          <p:spPr bwMode="auto">
            <a:xfrm>
              <a:off x="5048813" y="6095824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797"/>
            <p:cNvSpPr/>
            <p:nvPr/>
          </p:nvSpPr>
          <p:spPr bwMode="auto">
            <a:xfrm>
              <a:off x="5110725" y="6089474"/>
              <a:ext cx="28575" cy="557213"/>
            </a:xfrm>
            <a:custGeom>
              <a:avLst/>
              <a:gdLst>
                <a:gd name="T0" fmla="*/ 0 w 5"/>
                <a:gd name="T1" fmla="*/ 1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798"/>
            <p:cNvSpPr/>
            <p:nvPr/>
          </p:nvSpPr>
          <p:spPr bwMode="auto">
            <a:xfrm>
              <a:off x="5178988" y="6089474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799"/>
            <p:cNvSpPr/>
            <p:nvPr/>
          </p:nvSpPr>
          <p:spPr bwMode="auto">
            <a:xfrm>
              <a:off x="5264713" y="6095824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800"/>
            <p:cNvSpPr/>
            <p:nvPr/>
          </p:nvSpPr>
          <p:spPr bwMode="auto">
            <a:xfrm>
              <a:off x="5236138" y="6095824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801"/>
            <p:cNvSpPr/>
            <p:nvPr/>
          </p:nvSpPr>
          <p:spPr bwMode="auto">
            <a:xfrm>
              <a:off x="5304400" y="6095824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802"/>
            <p:cNvSpPr/>
            <p:nvPr/>
          </p:nvSpPr>
          <p:spPr bwMode="auto">
            <a:xfrm>
              <a:off x="5372663" y="6106937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0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2"/>
                    <a:pt x="5" y="9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803"/>
            <p:cNvSpPr/>
            <p:nvPr/>
          </p:nvSpPr>
          <p:spPr bwMode="auto">
            <a:xfrm>
              <a:off x="5434575" y="6118049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8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804"/>
            <p:cNvSpPr/>
            <p:nvPr/>
          </p:nvSpPr>
          <p:spPr bwMode="auto">
            <a:xfrm>
              <a:off x="5496488" y="6130749"/>
              <a:ext cx="34925" cy="482600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805"/>
            <p:cNvSpPr/>
            <p:nvPr/>
          </p:nvSpPr>
          <p:spPr bwMode="auto">
            <a:xfrm>
              <a:off x="5564750" y="6146624"/>
              <a:ext cx="28575" cy="444500"/>
            </a:xfrm>
            <a:custGeom>
              <a:avLst/>
              <a:gdLst>
                <a:gd name="T0" fmla="*/ 0 w 5"/>
                <a:gd name="T1" fmla="*/ 0 h 78"/>
                <a:gd name="T2" fmla="*/ 0 w 5"/>
                <a:gd name="T3" fmla="*/ 78 h 78"/>
                <a:gd name="T4" fmla="*/ 5 w 5"/>
                <a:gd name="T5" fmla="*/ 76 h 78"/>
                <a:gd name="T6" fmla="*/ 5 w 5"/>
                <a:gd name="T7" fmla="*/ 2 h 78"/>
                <a:gd name="T8" fmla="*/ 0 w 5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4" y="77"/>
                    <a:pt x="5" y="7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806"/>
            <p:cNvSpPr/>
            <p:nvPr/>
          </p:nvSpPr>
          <p:spPr bwMode="auto">
            <a:xfrm>
              <a:off x="5633013" y="6175199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807"/>
            <p:cNvSpPr/>
            <p:nvPr/>
          </p:nvSpPr>
          <p:spPr bwMode="auto">
            <a:xfrm>
              <a:off x="5696513" y="6221237"/>
              <a:ext cx="33338" cy="301625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49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Oval 809"/>
            <p:cNvSpPr>
              <a:spLocks noChangeArrowheads="1"/>
            </p:cNvSpPr>
            <p:nvPr/>
          </p:nvSpPr>
          <p:spPr bwMode="auto">
            <a:xfrm>
              <a:off x="4599550" y="6089474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Oval 810"/>
            <p:cNvSpPr>
              <a:spLocks noChangeArrowheads="1"/>
            </p:cNvSpPr>
            <p:nvPr/>
          </p:nvSpPr>
          <p:spPr bwMode="auto">
            <a:xfrm>
              <a:off x="4696387" y="6152974"/>
              <a:ext cx="936625" cy="277813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Oval 811"/>
            <p:cNvSpPr>
              <a:spLocks noChangeArrowheads="1"/>
            </p:cNvSpPr>
            <p:nvPr/>
          </p:nvSpPr>
          <p:spPr bwMode="auto">
            <a:xfrm>
              <a:off x="4696387" y="6130749"/>
              <a:ext cx="936625" cy="271463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812"/>
            <p:cNvSpPr/>
            <p:nvPr/>
          </p:nvSpPr>
          <p:spPr bwMode="auto">
            <a:xfrm>
              <a:off x="4696387" y="6130749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813"/>
            <p:cNvSpPr/>
            <p:nvPr/>
          </p:nvSpPr>
          <p:spPr bwMode="auto">
            <a:xfrm>
              <a:off x="4599550" y="58576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3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3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3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814"/>
            <p:cNvSpPr/>
            <p:nvPr/>
          </p:nvSpPr>
          <p:spPr bwMode="auto">
            <a:xfrm>
              <a:off x="4599550" y="5833886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815"/>
            <p:cNvSpPr/>
            <p:nvPr/>
          </p:nvSpPr>
          <p:spPr bwMode="auto">
            <a:xfrm>
              <a:off x="4599550" y="5965649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816"/>
            <p:cNvSpPr/>
            <p:nvPr/>
          </p:nvSpPr>
          <p:spPr bwMode="auto">
            <a:xfrm>
              <a:off x="4661462" y="5919611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5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817"/>
            <p:cNvSpPr/>
            <p:nvPr/>
          </p:nvSpPr>
          <p:spPr bwMode="auto">
            <a:xfrm>
              <a:off x="4724962" y="5897386"/>
              <a:ext cx="26988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818"/>
            <p:cNvSpPr/>
            <p:nvPr/>
          </p:nvSpPr>
          <p:spPr bwMode="auto">
            <a:xfrm>
              <a:off x="4791637" y="5873574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819"/>
            <p:cNvSpPr/>
            <p:nvPr/>
          </p:nvSpPr>
          <p:spPr bwMode="auto">
            <a:xfrm>
              <a:off x="4855137" y="5862461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820"/>
            <p:cNvSpPr/>
            <p:nvPr/>
          </p:nvSpPr>
          <p:spPr bwMode="auto">
            <a:xfrm>
              <a:off x="4923400" y="5851349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821"/>
            <p:cNvSpPr/>
            <p:nvPr/>
          </p:nvSpPr>
          <p:spPr bwMode="auto">
            <a:xfrm>
              <a:off x="4985312" y="5844999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822"/>
            <p:cNvSpPr/>
            <p:nvPr/>
          </p:nvSpPr>
          <p:spPr bwMode="auto">
            <a:xfrm>
              <a:off x="5048812" y="5840236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823"/>
            <p:cNvSpPr/>
            <p:nvPr/>
          </p:nvSpPr>
          <p:spPr bwMode="auto">
            <a:xfrm>
              <a:off x="5110725" y="5833886"/>
              <a:ext cx="28575" cy="557213"/>
            </a:xfrm>
            <a:custGeom>
              <a:avLst/>
              <a:gdLst>
                <a:gd name="T0" fmla="*/ 0 w 5"/>
                <a:gd name="T1" fmla="*/ 1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0 h 98"/>
                <a:gd name="T8" fmla="*/ 0 w 5"/>
                <a:gd name="T9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4" y="98"/>
                    <a:pt x="5" y="9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824"/>
            <p:cNvSpPr/>
            <p:nvPr/>
          </p:nvSpPr>
          <p:spPr bwMode="auto">
            <a:xfrm>
              <a:off x="5178987" y="5833886"/>
              <a:ext cx="28575" cy="557213"/>
            </a:xfrm>
            <a:custGeom>
              <a:avLst/>
              <a:gdLst>
                <a:gd name="T0" fmla="*/ 0 w 5"/>
                <a:gd name="T1" fmla="*/ 0 h 98"/>
                <a:gd name="T2" fmla="*/ 0 w 5"/>
                <a:gd name="T3" fmla="*/ 98 h 98"/>
                <a:gd name="T4" fmla="*/ 5 w 5"/>
                <a:gd name="T5" fmla="*/ 98 h 98"/>
                <a:gd name="T6" fmla="*/ 5 w 5"/>
                <a:gd name="T7" fmla="*/ 1 h 98"/>
                <a:gd name="T8" fmla="*/ 0 w 5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8">
                  <a:moveTo>
                    <a:pt x="0" y="0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8"/>
                    <a:pt x="3" y="98"/>
                    <a:pt x="5" y="9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825"/>
            <p:cNvSpPr/>
            <p:nvPr/>
          </p:nvSpPr>
          <p:spPr bwMode="auto">
            <a:xfrm>
              <a:off x="5264712" y="5840236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26"/>
            <p:cNvSpPr/>
            <p:nvPr/>
          </p:nvSpPr>
          <p:spPr bwMode="auto">
            <a:xfrm>
              <a:off x="5236137" y="5840236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27"/>
            <p:cNvSpPr/>
            <p:nvPr/>
          </p:nvSpPr>
          <p:spPr bwMode="auto">
            <a:xfrm>
              <a:off x="5304400" y="5840236"/>
              <a:ext cx="33338" cy="546100"/>
            </a:xfrm>
            <a:custGeom>
              <a:avLst/>
              <a:gdLst>
                <a:gd name="T0" fmla="*/ 0 w 6"/>
                <a:gd name="T1" fmla="*/ 0 h 96"/>
                <a:gd name="T2" fmla="*/ 0 w 6"/>
                <a:gd name="T3" fmla="*/ 96 h 96"/>
                <a:gd name="T4" fmla="*/ 6 w 6"/>
                <a:gd name="T5" fmla="*/ 96 h 96"/>
                <a:gd name="T6" fmla="*/ 6 w 6"/>
                <a:gd name="T7" fmla="*/ 1 h 96"/>
                <a:gd name="T8" fmla="*/ 0 w 6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6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" y="96"/>
                    <a:pt x="4" y="96"/>
                    <a:pt x="6" y="9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828"/>
            <p:cNvSpPr/>
            <p:nvPr/>
          </p:nvSpPr>
          <p:spPr bwMode="auto">
            <a:xfrm>
              <a:off x="5372662" y="5851349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829"/>
            <p:cNvSpPr/>
            <p:nvPr/>
          </p:nvSpPr>
          <p:spPr bwMode="auto">
            <a:xfrm>
              <a:off x="5434575" y="5862461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8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830"/>
            <p:cNvSpPr/>
            <p:nvPr/>
          </p:nvSpPr>
          <p:spPr bwMode="auto">
            <a:xfrm>
              <a:off x="5496487" y="5873574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3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4"/>
                    <a:pt x="4" y="84"/>
                    <a:pt x="6" y="8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831"/>
            <p:cNvSpPr/>
            <p:nvPr/>
          </p:nvSpPr>
          <p:spPr bwMode="auto">
            <a:xfrm>
              <a:off x="5564750" y="5891036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832"/>
            <p:cNvSpPr/>
            <p:nvPr/>
          </p:nvSpPr>
          <p:spPr bwMode="auto">
            <a:xfrm>
              <a:off x="5633012" y="5919611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833"/>
            <p:cNvSpPr/>
            <p:nvPr/>
          </p:nvSpPr>
          <p:spPr bwMode="auto">
            <a:xfrm>
              <a:off x="5696512" y="5965649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Oval 834"/>
            <p:cNvSpPr>
              <a:spLocks noChangeArrowheads="1"/>
            </p:cNvSpPr>
            <p:nvPr/>
          </p:nvSpPr>
          <p:spPr bwMode="auto">
            <a:xfrm>
              <a:off x="4599550" y="5833886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Oval 835"/>
            <p:cNvSpPr>
              <a:spLocks noChangeArrowheads="1"/>
            </p:cNvSpPr>
            <p:nvPr/>
          </p:nvSpPr>
          <p:spPr bwMode="auto">
            <a:xfrm>
              <a:off x="4696387" y="5902149"/>
              <a:ext cx="936625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Oval 836"/>
            <p:cNvSpPr>
              <a:spLocks noChangeArrowheads="1"/>
            </p:cNvSpPr>
            <p:nvPr/>
          </p:nvSpPr>
          <p:spPr bwMode="auto">
            <a:xfrm>
              <a:off x="4696387" y="5873574"/>
              <a:ext cx="936625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837"/>
            <p:cNvSpPr/>
            <p:nvPr/>
          </p:nvSpPr>
          <p:spPr bwMode="auto">
            <a:xfrm>
              <a:off x="4696387" y="5873574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0"/>
                    <a:pt x="128" y="0"/>
                    <a:pt x="82" y="0"/>
                  </a:cubicBezTo>
                  <a:cubicBezTo>
                    <a:pt x="37" y="0"/>
                    <a:pt x="0" y="10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838"/>
            <p:cNvSpPr/>
            <p:nvPr/>
          </p:nvSpPr>
          <p:spPr bwMode="auto">
            <a:xfrm>
              <a:off x="4599550" y="5600524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839"/>
            <p:cNvSpPr/>
            <p:nvPr/>
          </p:nvSpPr>
          <p:spPr bwMode="auto">
            <a:xfrm>
              <a:off x="4599550" y="5578299"/>
              <a:ext cx="1130300" cy="557213"/>
            </a:xfrm>
            <a:custGeom>
              <a:avLst/>
              <a:gdLst>
                <a:gd name="T0" fmla="*/ 199 w 199"/>
                <a:gd name="T1" fmla="*/ 65 h 98"/>
                <a:gd name="T2" fmla="*/ 99 w 199"/>
                <a:gd name="T3" fmla="*/ 98 h 98"/>
                <a:gd name="T4" fmla="*/ 99 w 199"/>
                <a:gd name="T5" fmla="*/ 98 h 98"/>
                <a:gd name="T6" fmla="*/ 0 w 199"/>
                <a:gd name="T7" fmla="*/ 65 h 98"/>
                <a:gd name="T8" fmla="*/ 0 w 199"/>
                <a:gd name="T9" fmla="*/ 34 h 98"/>
                <a:gd name="T10" fmla="*/ 99 w 199"/>
                <a:gd name="T11" fmla="*/ 0 h 98"/>
                <a:gd name="T12" fmla="*/ 99 w 199"/>
                <a:gd name="T13" fmla="*/ 0 h 98"/>
                <a:gd name="T14" fmla="*/ 199 w 199"/>
                <a:gd name="T15" fmla="*/ 34 h 98"/>
                <a:gd name="T16" fmla="*/ 199 w 199"/>
                <a:gd name="T1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98">
                  <a:moveTo>
                    <a:pt x="199" y="65"/>
                  </a:moveTo>
                  <a:cubicBezTo>
                    <a:pt x="199" y="83"/>
                    <a:pt x="154" y="98"/>
                    <a:pt x="99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44" y="98"/>
                    <a:pt x="0" y="83"/>
                    <a:pt x="0" y="6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4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54" y="0"/>
                    <a:pt x="199" y="15"/>
                    <a:pt x="199" y="34"/>
                  </a:cubicBezTo>
                  <a:lnTo>
                    <a:pt x="199" y="65"/>
                  </a:ln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840"/>
            <p:cNvSpPr/>
            <p:nvPr/>
          </p:nvSpPr>
          <p:spPr bwMode="auto">
            <a:xfrm>
              <a:off x="4599550" y="5710061"/>
              <a:ext cx="28575" cy="300038"/>
            </a:xfrm>
            <a:custGeom>
              <a:avLst/>
              <a:gdLst>
                <a:gd name="T0" fmla="*/ 0 w 5"/>
                <a:gd name="T1" fmla="*/ 11 h 53"/>
                <a:gd name="T2" fmla="*/ 0 w 5"/>
                <a:gd name="T3" fmla="*/ 42 h 53"/>
                <a:gd name="T4" fmla="*/ 5 w 5"/>
                <a:gd name="T5" fmla="*/ 53 h 53"/>
                <a:gd name="T6" fmla="*/ 5 w 5"/>
                <a:gd name="T7" fmla="*/ 0 h 53"/>
                <a:gd name="T8" fmla="*/ 0 w 5"/>
                <a:gd name="T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3">
                  <a:moveTo>
                    <a:pt x="0" y="1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9"/>
                    <a:pt x="5" y="5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0" y="7"/>
                    <a:pt x="0" y="1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841"/>
            <p:cNvSpPr/>
            <p:nvPr/>
          </p:nvSpPr>
          <p:spPr bwMode="auto">
            <a:xfrm>
              <a:off x="4661462" y="5664024"/>
              <a:ext cx="34925" cy="392113"/>
            </a:xfrm>
            <a:custGeom>
              <a:avLst/>
              <a:gdLst>
                <a:gd name="T0" fmla="*/ 0 w 6"/>
                <a:gd name="T1" fmla="*/ 3 h 69"/>
                <a:gd name="T2" fmla="*/ 0 w 6"/>
                <a:gd name="T3" fmla="*/ 66 h 69"/>
                <a:gd name="T4" fmla="*/ 6 w 6"/>
                <a:gd name="T5" fmla="*/ 69 h 69"/>
                <a:gd name="T6" fmla="*/ 6 w 6"/>
                <a:gd name="T7" fmla="*/ 0 h 69"/>
                <a:gd name="T8" fmla="*/ 0 w 6"/>
                <a:gd name="T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9">
                  <a:moveTo>
                    <a:pt x="0" y="3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4" y="68"/>
                    <a:pt x="6" y="6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842"/>
            <p:cNvSpPr/>
            <p:nvPr/>
          </p:nvSpPr>
          <p:spPr bwMode="auto">
            <a:xfrm>
              <a:off x="4724962" y="5641799"/>
              <a:ext cx="26988" cy="436563"/>
            </a:xfrm>
            <a:custGeom>
              <a:avLst/>
              <a:gdLst>
                <a:gd name="T0" fmla="*/ 0 w 5"/>
                <a:gd name="T1" fmla="*/ 2 h 77"/>
                <a:gd name="T2" fmla="*/ 0 w 5"/>
                <a:gd name="T3" fmla="*/ 75 h 77"/>
                <a:gd name="T4" fmla="*/ 5 w 5"/>
                <a:gd name="T5" fmla="*/ 77 h 77"/>
                <a:gd name="T6" fmla="*/ 5 w 5"/>
                <a:gd name="T7" fmla="*/ 0 h 77"/>
                <a:gd name="T8" fmla="*/ 0 w 5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7">
                  <a:moveTo>
                    <a:pt x="0" y="2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" y="76"/>
                    <a:pt x="3" y="76"/>
                    <a:pt x="5" y="7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843"/>
            <p:cNvSpPr/>
            <p:nvPr/>
          </p:nvSpPr>
          <p:spPr bwMode="auto">
            <a:xfrm>
              <a:off x="4791637" y="5617986"/>
              <a:ext cx="28575" cy="484188"/>
            </a:xfrm>
            <a:custGeom>
              <a:avLst/>
              <a:gdLst>
                <a:gd name="T0" fmla="*/ 0 w 5"/>
                <a:gd name="T1" fmla="*/ 2 h 85"/>
                <a:gd name="T2" fmla="*/ 0 w 5"/>
                <a:gd name="T3" fmla="*/ 83 h 85"/>
                <a:gd name="T4" fmla="*/ 5 w 5"/>
                <a:gd name="T5" fmla="*/ 85 h 85"/>
                <a:gd name="T6" fmla="*/ 5 w 5"/>
                <a:gd name="T7" fmla="*/ 0 h 85"/>
                <a:gd name="T8" fmla="*/ 0 w 5"/>
                <a:gd name="T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5">
                  <a:moveTo>
                    <a:pt x="0" y="2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" y="84"/>
                    <a:pt x="3" y="84"/>
                    <a:pt x="5" y="8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844"/>
            <p:cNvSpPr/>
            <p:nvPr/>
          </p:nvSpPr>
          <p:spPr bwMode="auto">
            <a:xfrm>
              <a:off x="4855137" y="5606874"/>
              <a:ext cx="33338" cy="506413"/>
            </a:xfrm>
            <a:custGeom>
              <a:avLst/>
              <a:gdLst>
                <a:gd name="T0" fmla="*/ 0 w 6"/>
                <a:gd name="T1" fmla="*/ 1 h 89"/>
                <a:gd name="T2" fmla="*/ 0 w 6"/>
                <a:gd name="T3" fmla="*/ 88 h 89"/>
                <a:gd name="T4" fmla="*/ 6 w 6"/>
                <a:gd name="T5" fmla="*/ 89 h 89"/>
                <a:gd name="T6" fmla="*/ 6 w 6"/>
                <a:gd name="T7" fmla="*/ 0 h 89"/>
                <a:gd name="T8" fmla="*/ 0 w 6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1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2" y="88"/>
                    <a:pt x="4" y="89"/>
                    <a:pt x="6" y="8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845"/>
            <p:cNvSpPr/>
            <p:nvPr/>
          </p:nvSpPr>
          <p:spPr bwMode="auto">
            <a:xfrm>
              <a:off x="4923400" y="5595761"/>
              <a:ext cx="33338" cy="528638"/>
            </a:xfrm>
            <a:custGeom>
              <a:avLst/>
              <a:gdLst>
                <a:gd name="T0" fmla="*/ 0 w 6"/>
                <a:gd name="T1" fmla="*/ 1 h 93"/>
                <a:gd name="T2" fmla="*/ 0 w 6"/>
                <a:gd name="T3" fmla="*/ 92 h 93"/>
                <a:gd name="T4" fmla="*/ 6 w 6"/>
                <a:gd name="T5" fmla="*/ 93 h 93"/>
                <a:gd name="T6" fmla="*/ 6 w 6"/>
                <a:gd name="T7" fmla="*/ 0 h 93"/>
                <a:gd name="T8" fmla="*/ 0 w 6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3">
                  <a:moveTo>
                    <a:pt x="0" y="1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3"/>
                    <a:pt x="4" y="93"/>
                    <a:pt x="6" y="9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846"/>
            <p:cNvSpPr/>
            <p:nvPr/>
          </p:nvSpPr>
          <p:spPr bwMode="auto">
            <a:xfrm>
              <a:off x="4985312" y="5589411"/>
              <a:ext cx="28575" cy="541338"/>
            </a:xfrm>
            <a:custGeom>
              <a:avLst/>
              <a:gdLst>
                <a:gd name="T0" fmla="*/ 0 w 5"/>
                <a:gd name="T1" fmla="*/ 0 h 95"/>
                <a:gd name="T2" fmla="*/ 0 w 5"/>
                <a:gd name="T3" fmla="*/ 95 h 95"/>
                <a:gd name="T4" fmla="*/ 5 w 5"/>
                <a:gd name="T5" fmla="*/ 95 h 95"/>
                <a:gd name="T6" fmla="*/ 5 w 5"/>
                <a:gd name="T7" fmla="*/ 0 h 95"/>
                <a:gd name="T8" fmla="*/ 0 w 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5"/>
                    <a:pt x="5" y="9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847"/>
            <p:cNvSpPr/>
            <p:nvPr/>
          </p:nvSpPr>
          <p:spPr bwMode="auto">
            <a:xfrm>
              <a:off x="5048812" y="5584649"/>
              <a:ext cx="33338" cy="550863"/>
            </a:xfrm>
            <a:custGeom>
              <a:avLst/>
              <a:gdLst>
                <a:gd name="T0" fmla="*/ 0 w 6"/>
                <a:gd name="T1" fmla="*/ 0 h 97"/>
                <a:gd name="T2" fmla="*/ 0 w 6"/>
                <a:gd name="T3" fmla="*/ 97 h 97"/>
                <a:gd name="T4" fmla="*/ 6 w 6"/>
                <a:gd name="T5" fmla="*/ 97 h 97"/>
                <a:gd name="T6" fmla="*/ 6 w 6"/>
                <a:gd name="T7" fmla="*/ 0 h 97"/>
                <a:gd name="T8" fmla="*/ 0 w 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848"/>
            <p:cNvSpPr/>
            <p:nvPr/>
          </p:nvSpPr>
          <p:spPr bwMode="auto">
            <a:xfrm>
              <a:off x="5110725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849"/>
            <p:cNvSpPr/>
            <p:nvPr/>
          </p:nvSpPr>
          <p:spPr bwMode="auto">
            <a:xfrm>
              <a:off x="5178987" y="5584649"/>
              <a:ext cx="28575" cy="550863"/>
            </a:xfrm>
            <a:custGeom>
              <a:avLst/>
              <a:gdLst>
                <a:gd name="T0" fmla="*/ 0 w 5"/>
                <a:gd name="T1" fmla="*/ 0 h 97"/>
                <a:gd name="T2" fmla="*/ 0 w 5"/>
                <a:gd name="T3" fmla="*/ 97 h 97"/>
                <a:gd name="T4" fmla="*/ 5 w 5"/>
                <a:gd name="T5" fmla="*/ 97 h 97"/>
                <a:gd name="T6" fmla="*/ 5 w 5"/>
                <a:gd name="T7" fmla="*/ 0 h 97"/>
                <a:gd name="T8" fmla="*/ 0 w 5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7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3" y="97"/>
                    <a:pt x="5" y="9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850"/>
            <p:cNvSpPr/>
            <p:nvPr/>
          </p:nvSpPr>
          <p:spPr bwMode="auto">
            <a:xfrm>
              <a:off x="5264712" y="5584649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851"/>
            <p:cNvSpPr/>
            <p:nvPr/>
          </p:nvSpPr>
          <p:spPr bwMode="auto">
            <a:xfrm>
              <a:off x="5236137" y="5584649"/>
              <a:ext cx="33338" cy="550863"/>
            </a:xfrm>
            <a:custGeom>
              <a:avLst/>
              <a:gdLst>
                <a:gd name="T0" fmla="*/ 5 w 6"/>
                <a:gd name="T1" fmla="*/ 0 h 97"/>
                <a:gd name="T2" fmla="*/ 0 w 6"/>
                <a:gd name="T3" fmla="*/ 0 h 97"/>
                <a:gd name="T4" fmla="*/ 0 w 6"/>
                <a:gd name="T5" fmla="*/ 97 h 97"/>
                <a:gd name="T6" fmla="*/ 6 w 6"/>
                <a:gd name="T7" fmla="*/ 97 h 97"/>
                <a:gd name="T8" fmla="*/ 6 w 6"/>
                <a:gd name="T9" fmla="*/ 0 h 97"/>
                <a:gd name="T10" fmla="*/ 5 w 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9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4" y="97"/>
                    <a:pt x="6" y="9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852"/>
            <p:cNvSpPr/>
            <p:nvPr/>
          </p:nvSpPr>
          <p:spPr bwMode="auto">
            <a:xfrm>
              <a:off x="5304400" y="5589411"/>
              <a:ext cx="33338" cy="541338"/>
            </a:xfrm>
            <a:custGeom>
              <a:avLst/>
              <a:gdLst>
                <a:gd name="T0" fmla="*/ 0 w 6"/>
                <a:gd name="T1" fmla="*/ 0 h 95"/>
                <a:gd name="T2" fmla="*/ 0 w 6"/>
                <a:gd name="T3" fmla="*/ 95 h 95"/>
                <a:gd name="T4" fmla="*/ 6 w 6"/>
                <a:gd name="T5" fmla="*/ 95 h 95"/>
                <a:gd name="T6" fmla="*/ 6 w 6"/>
                <a:gd name="T7" fmla="*/ 0 h 95"/>
                <a:gd name="T8" fmla="*/ 0 w 6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5">
                  <a:moveTo>
                    <a:pt x="0" y="0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5"/>
                    <a:pt x="6" y="9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853"/>
            <p:cNvSpPr/>
            <p:nvPr/>
          </p:nvSpPr>
          <p:spPr bwMode="auto">
            <a:xfrm>
              <a:off x="5372662" y="5595761"/>
              <a:ext cx="28575" cy="528638"/>
            </a:xfrm>
            <a:custGeom>
              <a:avLst/>
              <a:gdLst>
                <a:gd name="T0" fmla="*/ 0 w 5"/>
                <a:gd name="T1" fmla="*/ 0 h 93"/>
                <a:gd name="T2" fmla="*/ 0 w 5"/>
                <a:gd name="T3" fmla="*/ 93 h 93"/>
                <a:gd name="T4" fmla="*/ 5 w 5"/>
                <a:gd name="T5" fmla="*/ 92 h 93"/>
                <a:gd name="T6" fmla="*/ 5 w 5"/>
                <a:gd name="T7" fmla="*/ 1 h 93"/>
                <a:gd name="T8" fmla="*/ 0 w 5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3">
                  <a:moveTo>
                    <a:pt x="0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2" y="93"/>
                    <a:pt x="3" y="93"/>
                    <a:pt x="5" y="9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854"/>
            <p:cNvSpPr/>
            <p:nvPr/>
          </p:nvSpPr>
          <p:spPr bwMode="auto">
            <a:xfrm>
              <a:off x="5434575" y="5606874"/>
              <a:ext cx="33338" cy="506413"/>
            </a:xfrm>
            <a:custGeom>
              <a:avLst/>
              <a:gdLst>
                <a:gd name="T0" fmla="*/ 0 w 6"/>
                <a:gd name="T1" fmla="*/ 0 h 89"/>
                <a:gd name="T2" fmla="*/ 0 w 6"/>
                <a:gd name="T3" fmla="*/ 89 h 89"/>
                <a:gd name="T4" fmla="*/ 6 w 6"/>
                <a:gd name="T5" fmla="*/ 88 h 89"/>
                <a:gd name="T6" fmla="*/ 6 w 6"/>
                <a:gd name="T7" fmla="*/ 1 h 89"/>
                <a:gd name="T8" fmla="*/ 0 w 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9">
                  <a:moveTo>
                    <a:pt x="0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2" y="89"/>
                    <a:pt x="4" y="89"/>
                    <a:pt x="6" y="8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855"/>
            <p:cNvSpPr/>
            <p:nvPr/>
          </p:nvSpPr>
          <p:spPr bwMode="auto">
            <a:xfrm>
              <a:off x="5496487" y="5617986"/>
              <a:ext cx="34925" cy="484188"/>
            </a:xfrm>
            <a:custGeom>
              <a:avLst/>
              <a:gdLst>
                <a:gd name="T0" fmla="*/ 0 w 6"/>
                <a:gd name="T1" fmla="*/ 0 h 85"/>
                <a:gd name="T2" fmla="*/ 0 w 6"/>
                <a:gd name="T3" fmla="*/ 85 h 85"/>
                <a:gd name="T4" fmla="*/ 6 w 6"/>
                <a:gd name="T5" fmla="*/ 84 h 85"/>
                <a:gd name="T6" fmla="*/ 6 w 6"/>
                <a:gd name="T7" fmla="*/ 1 h 85"/>
                <a:gd name="T8" fmla="*/ 0 w 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5">
                  <a:moveTo>
                    <a:pt x="0" y="0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2" y="85"/>
                    <a:pt x="4" y="84"/>
                    <a:pt x="6" y="8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856"/>
            <p:cNvSpPr/>
            <p:nvPr/>
          </p:nvSpPr>
          <p:spPr bwMode="auto">
            <a:xfrm>
              <a:off x="5564750" y="5635449"/>
              <a:ext cx="28575" cy="449263"/>
            </a:xfrm>
            <a:custGeom>
              <a:avLst/>
              <a:gdLst>
                <a:gd name="T0" fmla="*/ 0 w 5"/>
                <a:gd name="T1" fmla="*/ 0 h 79"/>
                <a:gd name="T2" fmla="*/ 0 w 5"/>
                <a:gd name="T3" fmla="*/ 79 h 79"/>
                <a:gd name="T4" fmla="*/ 5 w 5"/>
                <a:gd name="T5" fmla="*/ 77 h 79"/>
                <a:gd name="T6" fmla="*/ 5 w 5"/>
                <a:gd name="T7" fmla="*/ 2 h 79"/>
                <a:gd name="T8" fmla="*/ 0 w 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2" y="78"/>
                    <a:pt x="4" y="77"/>
                    <a:pt x="5" y="7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857"/>
            <p:cNvSpPr/>
            <p:nvPr/>
          </p:nvSpPr>
          <p:spPr bwMode="auto">
            <a:xfrm>
              <a:off x="5633012" y="5664024"/>
              <a:ext cx="28575" cy="392113"/>
            </a:xfrm>
            <a:custGeom>
              <a:avLst/>
              <a:gdLst>
                <a:gd name="T0" fmla="*/ 0 w 5"/>
                <a:gd name="T1" fmla="*/ 0 h 69"/>
                <a:gd name="T2" fmla="*/ 0 w 5"/>
                <a:gd name="T3" fmla="*/ 69 h 69"/>
                <a:gd name="T4" fmla="*/ 5 w 5"/>
                <a:gd name="T5" fmla="*/ 66 h 69"/>
                <a:gd name="T6" fmla="*/ 5 w 5"/>
                <a:gd name="T7" fmla="*/ 3 h 69"/>
                <a:gd name="T8" fmla="*/ 0 w 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" y="68"/>
                    <a:pt x="3" y="67"/>
                    <a:pt x="5" y="6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858"/>
            <p:cNvSpPr/>
            <p:nvPr/>
          </p:nvSpPr>
          <p:spPr bwMode="auto">
            <a:xfrm>
              <a:off x="5696512" y="5710061"/>
              <a:ext cx="33338" cy="300038"/>
            </a:xfrm>
            <a:custGeom>
              <a:avLst/>
              <a:gdLst>
                <a:gd name="T0" fmla="*/ 6 w 6"/>
                <a:gd name="T1" fmla="*/ 42 h 53"/>
                <a:gd name="T2" fmla="*/ 6 w 6"/>
                <a:gd name="T3" fmla="*/ 11 h 53"/>
                <a:gd name="T4" fmla="*/ 0 w 6"/>
                <a:gd name="T5" fmla="*/ 0 h 53"/>
                <a:gd name="T6" fmla="*/ 0 w 6"/>
                <a:gd name="T7" fmla="*/ 53 h 53"/>
                <a:gd name="T8" fmla="*/ 6 w 6"/>
                <a:gd name="T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3">
                  <a:moveTo>
                    <a:pt x="6" y="4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4" y="3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0"/>
                    <a:pt x="6" y="46"/>
                    <a:pt x="6" y="42"/>
                  </a:cubicBezTo>
                  <a:close/>
                </a:path>
              </a:pathLst>
            </a:custGeom>
            <a:solidFill>
              <a:srgbClr val="EF9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Oval 859"/>
            <p:cNvSpPr>
              <a:spLocks noChangeArrowheads="1"/>
            </p:cNvSpPr>
            <p:nvPr/>
          </p:nvSpPr>
          <p:spPr bwMode="auto">
            <a:xfrm>
              <a:off x="4599550" y="5578299"/>
              <a:ext cx="1130300" cy="381000"/>
            </a:xfrm>
            <a:prstGeom prst="ellipse">
              <a:avLst/>
            </a:prstGeom>
            <a:solidFill>
              <a:srgbClr val="FFC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Oval 860"/>
            <p:cNvSpPr>
              <a:spLocks noChangeArrowheads="1"/>
            </p:cNvSpPr>
            <p:nvPr/>
          </p:nvSpPr>
          <p:spPr bwMode="auto">
            <a:xfrm>
              <a:off x="4696387" y="5646561"/>
              <a:ext cx="936625" cy="273050"/>
            </a:xfrm>
            <a:prstGeom prst="ellipse">
              <a:avLst/>
            </a:prstGeom>
            <a:solidFill>
              <a:srgbClr val="FFD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Oval 861"/>
            <p:cNvSpPr>
              <a:spLocks noChangeArrowheads="1"/>
            </p:cNvSpPr>
            <p:nvPr/>
          </p:nvSpPr>
          <p:spPr bwMode="auto">
            <a:xfrm>
              <a:off x="4696387" y="5617986"/>
              <a:ext cx="936625" cy="273050"/>
            </a:xfrm>
            <a:prstGeom prst="ellipse">
              <a:avLst/>
            </a:prstGeom>
            <a:solidFill>
              <a:srgbClr val="F7BF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862"/>
            <p:cNvSpPr/>
            <p:nvPr/>
          </p:nvSpPr>
          <p:spPr bwMode="auto">
            <a:xfrm>
              <a:off x="4696387" y="5617986"/>
              <a:ext cx="936625" cy="147638"/>
            </a:xfrm>
            <a:custGeom>
              <a:avLst/>
              <a:gdLst>
                <a:gd name="T0" fmla="*/ 82 w 165"/>
                <a:gd name="T1" fmla="*/ 4 h 26"/>
                <a:gd name="T2" fmla="*/ 164 w 165"/>
                <a:gd name="T3" fmla="*/ 26 h 26"/>
                <a:gd name="T4" fmla="*/ 165 w 165"/>
                <a:gd name="T5" fmla="*/ 24 h 26"/>
                <a:gd name="T6" fmla="*/ 82 w 165"/>
                <a:gd name="T7" fmla="*/ 0 h 26"/>
                <a:gd name="T8" fmla="*/ 0 w 165"/>
                <a:gd name="T9" fmla="*/ 24 h 26"/>
                <a:gd name="T10" fmla="*/ 0 w 165"/>
                <a:gd name="T11" fmla="*/ 26 h 26"/>
                <a:gd name="T12" fmla="*/ 82 w 165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6">
                  <a:moveTo>
                    <a:pt x="82" y="4"/>
                  </a:moveTo>
                  <a:cubicBezTo>
                    <a:pt x="125" y="4"/>
                    <a:pt x="160" y="14"/>
                    <a:pt x="164" y="26"/>
                  </a:cubicBezTo>
                  <a:cubicBezTo>
                    <a:pt x="165" y="25"/>
                    <a:pt x="165" y="25"/>
                    <a:pt x="165" y="24"/>
                  </a:cubicBezTo>
                  <a:cubicBezTo>
                    <a:pt x="165" y="11"/>
                    <a:pt x="128" y="0"/>
                    <a:pt x="82" y="0"/>
                  </a:cubicBezTo>
                  <a:cubicBezTo>
                    <a:pt x="37" y="0"/>
                    <a:pt x="0" y="11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4" y="14"/>
                    <a:pt x="39" y="4"/>
                    <a:pt x="82" y="4"/>
                  </a:cubicBezTo>
                  <a:close/>
                </a:path>
              </a:pathLst>
            </a:custGeom>
            <a:solidFill>
              <a:srgbClr val="FAA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863"/>
            <p:cNvSpPr/>
            <p:nvPr/>
          </p:nvSpPr>
          <p:spPr bwMode="auto">
            <a:xfrm>
              <a:off x="3759200" y="454787"/>
              <a:ext cx="7396193" cy="5497540"/>
            </a:xfrm>
            <a:custGeom>
              <a:avLst/>
              <a:gdLst>
                <a:gd name="T0" fmla="*/ 1208 w 1211"/>
                <a:gd name="T1" fmla="*/ 3 h 804"/>
                <a:gd name="T2" fmla="*/ 1198 w 1211"/>
                <a:gd name="T3" fmla="*/ 3 h 804"/>
                <a:gd name="T4" fmla="*/ 929 w 1211"/>
                <a:gd name="T5" fmla="*/ 242 h 804"/>
                <a:gd name="T6" fmla="*/ 720 w 1211"/>
                <a:gd name="T7" fmla="*/ 478 h 804"/>
                <a:gd name="T8" fmla="*/ 437 w 1211"/>
                <a:gd name="T9" fmla="*/ 615 h 804"/>
                <a:gd name="T10" fmla="*/ 201 w 1211"/>
                <a:gd name="T11" fmla="*/ 672 h 804"/>
                <a:gd name="T12" fmla="*/ 199 w 1211"/>
                <a:gd name="T13" fmla="*/ 672 h 804"/>
                <a:gd name="T14" fmla="*/ 0 w 1211"/>
                <a:gd name="T15" fmla="*/ 788 h 804"/>
                <a:gd name="T16" fmla="*/ 0 w 1211"/>
                <a:gd name="T17" fmla="*/ 804 h 804"/>
                <a:gd name="T18" fmla="*/ 206 w 1211"/>
                <a:gd name="T19" fmla="*/ 685 h 804"/>
                <a:gd name="T20" fmla="*/ 441 w 1211"/>
                <a:gd name="T21" fmla="*/ 629 h 804"/>
                <a:gd name="T22" fmla="*/ 443 w 1211"/>
                <a:gd name="T23" fmla="*/ 628 h 804"/>
                <a:gd name="T24" fmla="*/ 727 w 1211"/>
                <a:gd name="T25" fmla="*/ 490 h 804"/>
                <a:gd name="T26" fmla="*/ 729 w 1211"/>
                <a:gd name="T27" fmla="*/ 489 h 804"/>
                <a:gd name="T28" fmla="*/ 940 w 1211"/>
                <a:gd name="T29" fmla="*/ 251 h 804"/>
                <a:gd name="T30" fmla="*/ 1207 w 1211"/>
                <a:gd name="T31" fmla="*/ 13 h 804"/>
                <a:gd name="T32" fmla="*/ 1208 w 1211"/>
                <a:gd name="T33" fmla="*/ 3 h 804"/>
                <a:gd name="connsiteX0" fmla="*/ 10141 w 10156"/>
                <a:gd name="connsiteY0" fmla="*/ 28 h 11408"/>
                <a:gd name="connsiteX1" fmla="*/ 10059 w 10156"/>
                <a:gd name="connsiteY1" fmla="*/ 28 h 11408"/>
                <a:gd name="connsiteX2" fmla="*/ 7837 w 10156"/>
                <a:gd name="connsiteY2" fmla="*/ 3001 h 11408"/>
                <a:gd name="connsiteX3" fmla="*/ 6111 w 10156"/>
                <a:gd name="connsiteY3" fmla="*/ 5936 h 11408"/>
                <a:gd name="connsiteX4" fmla="*/ 3775 w 10156"/>
                <a:gd name="connsiteY4" fmla="*/ 7640 h 11408"/>
                <a:gd name="connsiteX5" fmla="*/ 1826 w 10156"/>
                <a:gd name="connsiteY5" fmla="*/ 8349 h 11408"/>
                <a:gd name="connsiteX6" fmla="*/ 1809 w 10156"/>
                <a:gd name="connsiteY6" fmla="*/ 8349 h 11408"/>
                <a:gd name="connsiteX7" fmla="*/ 166 w 10156"/>
                <a:gd name="connsiteY7" fmla="*/ 9792 h 11408"/>
                <a:gd name="connsiteX8" fmla="*/ 55 w 10156"/>
                <a:gd name="connsiteY8" fmla="*/ 11408 h 11408"/>
                <a:gd name="connsiteX9" fmla="*/ 1867 w 10156"/>
                <a:gd name="connsiteY9" fmla="*/ 8511 h 11408"/>
                <a:gd name="connsiteX10" fmla="*/ 3808 w 10156"/>
                <a:gd name="connsiteY10" fmla="*/ 7814 h 11408"/>
                <a:gd name="connsiteX11" fmla="*/ 3824 w 10156"/>
                <a:gd name="connsiteY11" fmla="*/ 7802 h 11408"/>
                <a:gd name="connsiteX12" fmla="*/ 6169 w 10156"/>
                <a:gd name="connsiteY12" fmla="*/ 6086 h 11408"/>
                <a:gd name="connsiteX13" fmla="*/ 6186 w 10156"/>
                <a:gd name="connsiteY13" fmla="*/ 6073 h 11408"/>
                <a:gd name="connsiteX14" fmla="*/ 7928 w 10156"/>
                <a:gd name="connsiteY14" fmla="*/ 3113 h 11408"/>
                <a:gd name="connsiteX15" fmla="*/ 10133 w 10156"/>
                <a:gd name="connsiteY15" fmla="*/ 153 h 11408"/>
                <a:gd name="connsiteX16" fmla="*/ 10141 w 10156"/>
                <a:gd name="connsiteY16" fmla="*/ 28 h 11408"/>
                <a:gd name="connsiteX0-1" fmla="*/ 10318 w 10333"/>
                <a:gd name="connsiteY0-2" fmla="*/ 28 h 11596"/>
                <a:gd name="connsiteX1-3" fmla="*/ 10236 w 10333"/>
                <a:gd name="connsiteY1-4" fmla="*/ 28 h 11596"/>
                <a:gd name="connsiteX2-5" fmla="*/ 8014 w 10333"/>
                <a:gd name="connsiteY2-6" fmla="*/ 3001 h 11596"/>
                <a:gd name="connsiteX3-7" fmla="*/ 6288 w 10333"/>
                <a:gd name="connsiteY3-8" fmla="*/ 5936 h 11596"/>
                <a:gd name="connsiteX4-9" fmla="*/ 3952 w 10333"/>
                <a:gd name="connsiteY4-10" fmla="*/ 7640 h 11596"/>
                <a:gd name="connsiteX5-11" fmla="*/ 2003 w 10333"/>
                <a:gd name="connsiteY5-12" fmla="*/ 8349 h 11596"/>
                <a:gd name="connsiteX6-13" fmla="*/ 1986 w 10333"/>
                <a:gd name="connsiteY6-14" fmla="*/ 8349 h 11596"/>
                <a:gd name="connsiteX7-15" fmla="*/ 214 w 10333"/>
                <a:gd name="connsiteY7-16" fmla="*/ 10987 h 11596"/>
                <a:gd name="connsiteX8-17" fmla="*/ 232 w 10333"/>
                <a:gd name="connsiteY8-18" fmla="*/ 11408 h 11596"/>
                <a:gd name="connsiteX9-19" fmla="*/ 2044 w 10333"/>
                <a:gd name="connsiteY9-20" fmla="*/ 8511 h 11596"/>
                <a:gd name="connsiteX10-21" fmla="*/ 3985 w 10333"/>
                <a:gd name="connsiteY10-22" fmla="*/ 7814 h 11596"/>
                <a:gd name="connsiteX11-23" fmla="*/ 4001 w 10333"/>
                <a:gd name="connsiteY11-24" fmla="*/ 7802 h 11596"/>
                <a:gd name="connsiteX12-25" fmla="*/ 6346 w 10333"/>
                <a:gd name="connsiteY12-26" fmla="*/ 6086 h 11596"/>
                <a:gd name="connsiteX13-27" fmla="*/ 6363 w 10333"/>
                <a:gd name="connsiteY13-28" fmla="*/ 6073 h 11596"/>
                <a:gd name="connsiteX14-29" fmla="*/ 8105 w 10333"/>
                <a:gd name="connsiteY14-30" fmla="*/ 3113 h 11596"/>
                <a:gd name="connsiteX15-31" fmla="*/ 10310 w 10333"/>
                <a:gd name="connsiteY15-32" fmla="*/ 153 h 11596"/>
                <a:gd name="connsiteX16-33" fmla="*/ 10318 w 10333"/>
                <a:gd name="connsiteY16-34" fmla="*/ 28 h 11596"/>
                <a:gd name="connsiteX0-35" fmla="*/ 10318 w 10333"/>
                <a:gd name="connsiteY0-36" fmla="*/ 28 h 11596"/>
                <a:gd name="connsiteX1-37" fmla="*/ 10236 w 10333"/>
                <a:gd name="connsiteY1-38" fmla="*/ 28 h 11596"/>
                <a:gd name="connsiteX2-39" fmla="*/ 8014 w 10333"/>
                <a:gd name="connsiteY2-40" fmla="*/ 3001 h 11596"/>
                <a:gd name="connsiteX3-41" fmla="*/ 6288 w 10333"/>
                <a:gd name="connsiteY3-42" fmla="*/ 5936 h 11596"/>
                <a:gd name="connsiteX4-43" fmla="*/ 3952 w 10333"/>
                <a:gd name="connsiteY4-44" fmla="*/ 7640 h 11596"/>
                <a:gd name="connsiteX5-45" fmla="*/ 2003 w 10333"/>
                <a:gd name="connsiteY5-46" fmla="*/ 8349 h 11596"/>
                <a:gd name="connsiteX6-47" fmla="*/ 1986 w 10333"/>
                <a:gd name="connsiteY6-48" fmla="*/ 8349 h 11596"/>
                <a:gd name="connsiteX7-49" fmla="*/ 214 w 10333"/>
                <a:gd name="connsiteY7-50" fmla="*/ 10987 h 11596"/>
                <a:gd name="connsiteX8-51" fmla="*/ 232 w 10333"/>
                <a:gd name="connsiteY8-52" fmla="*/ 11408 h 11596"/>
                <a:gd name="connsiteX9-53" fmla="*/ 2044 w 10333"/>
                <a:gd name="connsiteY9-54" fmla="*/ 8511 h 11596"/>
                <a:gd name="connsiteX10-55" fmla="*/ 3985 w 10333"/>
                <a:gd name="connsiteY10-56" fmla="*/ 7814 h 11596"/>
                <a:gd name="connsiteX11-57" fmla="*/ 4001 w 10333"/>
                <a:gd name="connsiteY11-58" fmla="*/ 7802 h 11596"/>
                <a:gd name="connsiteX12-59" fmla="*/ 6346 w 10333"/>
                <a:gd name="connsiteY12-60" fmla="*/ 6086 h 11596"/>
                <a:gd name="connsiteX13-61" fmla="*/ 6363 w 10333"/>
                <a:gd name="connsiteY13-62" fmla="*/ 6073 h 11596"/>
                <a:gd name="connsiteX14-63" fmla="*/ 8105 w 10333"/>
                <a:gd name="connsiteY14-64" fmla="*/ 3113 h 11596"/>
                <a:gd name="connsiteX15-65" fmla="*/ 10310 w 10333"/>
                <a:gd name="connsiteY15-66" fmla="*/ 153 h 11596"/>
                <a:gd name="connsiteX16-67" fmla="*/ 10318 w 10333"/>
                <a:gd name="connsiteY16-68" fmla="*/ 28 h 11596"/>
                <a:gd name="connsiteX0-69" fmla="*/ 10318 w 10333"/>
                <a:gd name="connsiteY0-70" fmla="*/ 28 h 11596"/>
                <a:gd name="connsiteX1-71" fmla="*/ 10236 w 10333"/>
                <a:gd name="connsiteY1-72" fmla="*/ 28 h 11596"/>
                <a:gd name="connsiteX2-73" fmla="*/ 8014 w 10333"/>
                <a:gd name="connsiteY2-74" fmla="*/ 3001 h 11596"/>
                <a:gd name="connsiteX3-75" fmla="*/ 6288 w 10333"/>
                <a:gd name="connsiteY3-76" fmla="*/ 5936 h 11596"/>
                <a:gd name="connsiteX4-77" fmla="*/ 3952 w 10333"/>
                <a:gd name="connsiteY4-78" fmla="*/ 7640 h 11596"/>
                <a:gd name="connsiteX5-79" fmla="*/ 2003 w 10333"/>
                <a:gd name="connsiteY5-80" fmla="*/ 8349 h 11596"/>
                <a:gd name="connsiteX6-81" fmla="*/ 1986 w 10333"/>
                <a:gd name="connsiteY6-82" fmla="*/ 8349 h 11596"/>
                <a:gd name="connsiteX7-83" fmla="*/ 214 w 10333"/>
                <a:gd name="connsiteY7-84" fmla="*/ 10987 h 11596"/>
                <a:gd name="connsiteX8-85" fmla="*/ 232 w 10333"/>
                <a:gd name="connsiteY8-86" fmla="*/ 11408 h 11596"/>
                <a:gd name="connsiteX9-87" fmla="*/ 2044 w 10333"/>
                <a:gd name="connsiteY9-88" fmla="*/ 8511 h 11596"/>
                <a:gd name="connsiteX10-89" fmla="*/ 3985 w 10333"/>
                <a:gd name="connsiteY10-90" fmla="*/ 7814 h 11596"/>
                <a:gd name="connsiteX11-91" fmla="*/ 4001 w 10333"/>
                <a:gd name="connsiteY11-92" fmla="*/ 7802 h 11596"/>
                <a:gd name="connsiteX12-93" fmla="*/ 6346 w 10333"/>
                <a:gd name="connsiteY12-94" fmla="*/ 6086 h 11596"/>
                <a:gd name="connsiteX13-95" fmla="*/ 6363 w 10333"/>
                <a:gd name="connsiteY13-96" fmla="*/ 6073 h 11596"/>
                <a:gd name="connsiteX14-97" fmla="*/ 8105 w 10333"/>
                <a:gd name="connsiteY14-98" fmla="*/ 3113 h 11596"/>
                <a:gd name="connsiteX15-99" fmla="*/ 10310 w 10333"/>
                <a:gd name="connsiteY15-100" fmla="*/ 153 h 11596"/>
                <a:gd name="connsiteX16-101" fmla="*/ 10318 w 10333"/>
                <a:gd name="connsiteY16-102" fmla="*/ 28 h 11596"/>
                <a:gd name="connsiteX0-103" fmla="*/ 10318 w 10333"/>
                <a:gd name="connsiteY0-104" fmla="*/ 28 h 11596"/>
                <a:gd name="connsiteX1-105" fmla="*/ 10236 w 10333"/>
                <a:gd name="connsiteY1-106" fmla="*/ 28 h 11596"/>
                <a:gd name="connsiteX2-107" fmla="*/ 8014 w 10333"/>
                <a:gd name="connsiteY2-108" fmla="*/ 3001 h 11596"/>
                <a:gd name="connsiteX3-109" fmla="*/ 6288 w 10333"/>
                <a:gd name="connsiteY3-110" fmla="*/ 5936 h 11596"/>
                <a:gd name="connsiteX4-111" fmla="*/ 3952 w 10333"/>
                <a:gd name="connsiteY4-112" fmla="*/ 7640 h 11596"/>
                <a:gd name="connsiteX5-113" fmla="*/ 2003 w 10333"/>
                <a:gd name="connsiteY5-114" fmla="*/ 8349 h 11596"/>
                <a:gd name="connsiteX6-115" fmla="*/ 1986 w 10333"/>
                <a:gd name="connsiteY6-116" fmla="*/ 8349 h 11596"/>
                <a:gd name="connsiteX7-117" fmla="*/ 214 w 10333"/>
                <a:gd name="connsiteY7-118" fmla="*/ 10987 h 11596"/>
                <a:gd name="connsiteX8-119" fmla="*/ 232 w 10333"/>
                <a:gd name="connsiteY8-120" fmla="*/ 11408 h 11596"/>
                <a:gd name="connsiteX9-121" fmla="*/ 2044 w 10333"/>
                <a:gd name="connsiteY9-122" fmla="*/ 8511 h 11596"/>
                <a:gd name="connsiteX10-123" fmla="*/ 3985 w 10333"/>
                <a:gd name="connsiteY10-124" fmla="*/ 7814 h 11596"/>
                <a:gd name="connsiteX11-125" fmla="*/ 4001 w 10333"/>
                <a:gd name="connsiteY11-126" fmla="*/ 7802 h 11596"/>
                <a:gd name="connsiteX12-127" fmla="*/ 6346 w 10333"/>
                <a:gd name="connsiteY12-128" fmla="*/ 6086 h 11596"/>
                <a:gd name="connsiteX13-129" fmla="*/ 6363 w 10333"/>
                <a:gd name="connsiteY13-130" fmla="*/ 6073 h 11596"/>
                <a:gd name="connsiteX14-131" fmla="*/ 8105 w 10333"/>
                <a:gd name="connsiteY14-132" fmla="*/ 3113 h 11596"/>
                <a:gd name="connsiteX15-133" fmla="*/ 10310 w 10333"/>
                <a:gd name="connsiteY15-134" fmla="*/ 153 h 11596"/>
                <a:gd name="connsiteX16-135" fmla="*/ 10318 w 10333"/>
                <a:gd name="connsiteY16-136" fmla="*/ 28 h 11596"/>
                <a:gd name="connsiteX0-137" fmla="*/ 10318 w 10333"/>
                <a:gd name="connsiteY0-138" fmla="*/ 28 h 11596"/>
                <a:gd name="connsiteX1-139" fmla="*/ 10236 w 10333"/>
                <a:gd name="connsiteY1-140" fmla="*/ 28 h 11596"/>
                <a:gd name="connsiteX2-141" fmla="*/ 8014 w 10333"/>
                <a:gd name="connsiteY2-142" fmla="*/ 3001 h 11596"/>
                <a:gd name="connsiteX3-143" fmla="*/ 6288 w 10333"/>
                <a:gd name="connsiteY3-144" fmla="*/ 5936 h 11596"/>
                <a:gd name="connsiteX4-145" fmla="*/ 3952 w 10333"/>
                <a:gd name="connsiteY4-146" fmla="*/ 7640 h 11596"/>
                <a:gd name="connsiteX5-147" fmla="*/ 2003 w 10333"/>
                <a:gd name="connsiteY5-148" fmla="*/ 8349 h 11596"/>
                <a:gd name="connsiteX6-149" fmla="*/ 1986 w 10333"/>
                <a:gd name="connsiteY6-150" fmla="*/ 8349 h 11596"/>
                <a:gd name="connsiteX7-151" fmla="*/ 214 w 10333"/>
                <a:gd name="connsiteY7-152" fmla="*/ 10987 h 11596"/>
                <a:gd name="connsiteX8-153" fmla="*/ 232 w 10333"/>
                <a:gd name="connsiteY8-154" fmla="*/ 11408 h 11596"/>
                <a:gd name="connsiteX9-155" fmla="*/ 2044 w 10333"/>
                <a:gd name="connsiteY9-156" fmla="*/ 8511 h 11596"/>
                <a:gd name="connsiteX10-157" fmla="*/ 3985 w 10333"/>
                <a:gd name="connsiteY10-158" fmla="*/ 7814 h 11596"/>
                <a:gd name="connsiteX11-159" fmla="*/ 4001 w 10333"/>
                <a:gd name="connsiteY11-160" fmla="*/ 7802 h 11596"/>
                <a:gd name="connsiteX12-161" fmla="*/ 6346 w 10333"/>
                <a:gd name="connsiteY12-162" fmla="*/ 6086 h 11596"/>
                <a:gd name="connsiteX13-163" fmla="*/ 6363 w 10333"/>
                <a:gd name="connsiteY13-164" fmla="*/ 6073 h 11596"/>
                <a:gd name="connsiteX14-165" fmla="*/ 8105 w 10333"/>
                <a:gd name="connsiteY14-166" fmla="*/ 3113 h 11596"/>
                <a:gd name="connsiteX15-167" fmla="*/ 10310 w 10333"/>
                <a:gd name="connsiteY15-168" fmla="*/ 153 h 11596"/>
                <a:gd name="connsiteX16-169" fmla="*/ 10318 w 10333"/>
                <a:gd name="connsiteY16-170" fmla="*/ 28 h 11596"/>
                <a:gd name="connsiteX0-171" fmla="*/ 10359 w 10374"/>
                <a:gd name="connsiteY0-172" fmla="*/ 28 h 11724"/>
                <a:gd name="connsiteX1-173" fmla="*/ 10277 w 10374"/>
                <a:gd name="connsiteY1-174" fmla="*/ 28 h 11724"/>
                <a:gd name="connsiteX2-175" fmla="*/ 8055 w 10374"/>
                <a:gd name="connsiteY2-176" fmla="*/ 3001 h 11724"/>
                <a:gd name="connsiteX3-177" fmla="*/ 6329 w 10374"/>
                <a:gd name="connsiteY3-178" fmla="*/ 5936 h 11724"/>
                <a:gd name="connsiteX4-179" fmla="*/ 3993 w 10374"/>
                <a:gd name="connsiteY4-180" fmla="*/ 7640 h 11724"/>
                <a:gd name="connsiteX5-181" fmla="*/ 2044 w 10374"/>
                <a:gd name="connsiteY5-182" fmla="*/ 8349 h 11724"/>
                <a:gd name="connsiteX6-183" fmla="*/ 2027 w 10374"/>
                <a:gd name="connsiteY6-184" fmla="*/ 8349 h 11724"/>
                <a:gd name="connsiteX7-185" fmla="*/ 189 w 10374"/>
                <a:gd name="connsiteY7-186" fmla="*/ 11304 h 11724"/>
                <a:gd name="connsiteX8-187" fmla="*/ 273 w 10374"/>
                <a:gd name="connsiteY8-188" fmla="*/ 11408 h 11724"/>
                <a:gd name="connsiteX9-189" fmla="*/ 2085 w 10374"/>
                <a:gd name="connsiteY9-190" fmla="*/ 8511 h 11724"/>
                <a:gd name="connsiteX10-191" fmla="*/ 4026 w 10374"/>
                <a:gd name="connsiteY10-192" fmla="*/ 7814 h 11724"/>
                <a:gd name="connsiteX11-193" fmla="*/ 4042 w 10374"/>
                <a:gd name="connsiteY11-194" fmla="*/ 7802 h 11724"/>
                <a:gd name="connsiteX12-195" fmla="*/ 6387 w 10374"/>
                <a:gd name="connsiteY12-196" fmla="*/ 6086 h 11724"/>
                <a:gd name="connsiteX13-197" fmla="*/ 6404 w 10374"/>
                <a:gd name="connsiteY13-198" fmla="*/ 6073 h 11724"/>
                <a:gd name="connsiteX14-199" fmla="*/ 8146 w 10374"/>
                <a:gd name="connsiteY14-200" fmla="*/ 3113 h 11724"/>
                <a:gd name="connsiteX15-201" fmla="*/ 10351 w 10374"/>
                <a:gd name="connsiteY15-202" fmla="*/ 153 h 11724"/>
                <a:gd name="connsiteX16-203" fmla="*/ 10359 w 10374"/>
                <a:gd name="connsiteY16-204" fmla="*/ 28 h 11724"/>
                <a:gd name="connsiteX0-205" fmla="*/ 10359 w 10374"/>
                <a:gd name="connsiteY0-206" fmla="*/ 28 h 11724"/>
                <a:gd name="connsiteX1-207" fmla="*/ 10277 w 10374"/>
                <a:gd name="connsiteY1-208" fmla="*/ 28 h 11724"/>
                <a:gd name="connsiteX2-209" fmla="*/ 8055 w 10374"/>
                <a:gd name="connsiteY2-210" fmla="*/ 3001 h 11724"/>
                <a:gd name="connsiteX3-211" fmla="*/ 6329 w 10374"/>
                <a:gd name="connsiteY3-212" fmla="*/ 5936 h 11724"/>
                <a:gd name="connsiteX4-213" fmla="*/ 3993 w 10374"/>
                <a:gd name="connsiteY4-214" fmla="*/ 7640 h 11724"/>
                <a:gd name="connsiteX5-215" fmla="*/ 2044 w 10374"/>
                <a:gd name="connsiteY5-216" fmla="*/ 8349 h 11724"/>
                <a:gd name="connsiteX6-217" fmla="*/ 2027 w 10374"/>
                <a:gd name="connsiteY6-218" fmla="*/ 8349 h 11724"/>
                <a:gd name="connsiteX7-219" fmla="*/ 189 w 10374"/>
                <a:gd name="connsiteY7-220" fmla="*/ 11304 h 11724"/>
                <a:gd name="connsiteX8-221" fmla="*/ 273 w 10374"/>
                <a:gd name="connsiteY8-222" fmla="*/ 11408 h 11724"/>
                <a:gd name="connsiteX9-223" fmla="*/ 2085 w 10374"/>
                <a:gd name="connsiteY9-224" fmla="*/ 8511 h 11724"/>
                <a:gd name="connsiteX10-225" fmla="*/ 4026 w 10374"/>
                <a:gd name="connsiteY10-226" fmla="*/ 7814 h 11724"/>
                <a:gd name="connsiteX11-227" fmla="*/ 4042 w 10374"/>
                <a:gd name="connsiteY11-228" fmla="*/ 7802 h 11724"/>
                <a:gd name="connsiteX12-229" fmla="*/ 6387 w 10374"/>
                <a:gd name="connsiteY12-230" fmla="*/ 6086 h 11724"/>
                <a:gd name="connsiteX13-231" fmla="*/ 6404 w 10374"/>
                <a:gd name="connsiteY13-232" fmla="*/ 6073 h 11724"/>
                <a:gd name="connsiteX14-233" fmla="*/ 8146 w 10374"/>
                <a:gd name="connsiteY14-234" fmla="*/ 3113 h 11724"/>
                <a:gd name="connsiteX15-235" fmla="*/ 10351 w 10374"/>
                <a:gd name="connsiteY15-236" fmla="*/ 153 h 11724"/>
                <a:gd name="connsiteX16-237" fmla="*/ 10359 w 10374"/>
                <a:gd name="connsiteY16-238" fmla="*/ 28 h 11724"/>
                <a:gd name="connsiteX0-239" fmla="*/ 10260 w 10275"/>
                <a:gd name="connsiteY0-240" fmla="*/ 28 h 11595"/>
                <a:gd name="connsiteX1-241" fmla="*/ 10178 w 10275"/>
                <a:gd name="connsiteY1-242" fmla="*/ 28 h 11595"/>
                <a:gd name="connsiteX2-243" fmla="*/ 7956 w 10275"/>
                <a:gd name="connsiteY2-244" fmla="*/ 3001 h 11595"/>
                <a:gd name="connsiteX3-245" fmla="*/ 6230 w 10275"/>
                <a:gd name="connsiteY3-246" fmla="*/ 5936 h 11595"/>
                <a:gd name="connsiteX4-247" fmla="*/ 3894 w 10275"/>
                <a:gd name="connsiteY4-248" fmla="*/ 7640 h 11595"/>
                <a:gd name="connsiteX5-249" fmla="*/ 1945 w 10275"/>
                <a:gd name="connsiteY5-250" fmla="*/ 8349 h 11595"/>
                <a:gd name="connsiteX6-251" fmla="*/ 1928 w 10275"/>
                <a:gd name="connsiteY6-252" fmla="*/ 8349 h 11595"/>
                <a:gd name="connsiteX7-253" fmla="*/ 90 w 10275"/>
                <a:gd name="connsiteY7-254" fmla="*/ 11304 h 11595"/>
                <a:gd name="connsiteX8-255" fmla="*/ 174 w 10275"/>
                <a:gd name="connsiteY8-256" fmla="*/ 11408 h 11595"/>
                <a:gd name="connsiteX9-257" fmla="*/ 1986 w 10275"/>
                <a:gd name="connsiteY9-258" fmla="*/ 8511 h 11595"/>
                <a:gd name="connsiteX10-259" fmla="*/ 3927 w 10275"/>
                <a:gd name="connsiteY10-260" fmla="*/ 7814 h 11595"/>
                <a:gd name="connsiteX11-261" fmla="*/ 3943 w 10275"/>
                <a:gd name="connsiteY11-262" fmla="*/ 7802 h 11595"/>
                <a:gd name="connsiteX12-263" fmla="*/ 6288 w 10275"/>
                <a:gd name="connsiteY12-264" fmla="*/ 6086 h 11595"/>
                <a:gd name="connsiteX13-265" fmla="*/ 6305 w 10275"/>
                <a:gd name="connsiteY13-266" fmla="*/ 6073 h 11595"/>
                <a:gd name="connsiteX14-267" fmla="*/ 8047 w 10275"/>
                <a:gd name="connsiteY14-268" fmla="*/ 3113 h 11595"/>
                <a:gd name="connsiteX15-269" fmla="*/ 10252 w 10275"/>
                <a:gd name="connsiteY15-270" fmla="*/ 153 h 11595"/>
                <a:gd name="connsiteX16-271" fmla="*/ 10260 w 10275"/>
                <a:gd name="connsiteY16-272" fmla="*/ 28 h 11595"/>
                <a:gd name="connsiteX0-273" fmla="*/ 10178 w 10193"/>
                <a:gd name="connsiteY0-274" fmla="*/ 28 h 11408"/>
                <a:gd name="connsiteX1-275" fmla="*/ 10096 w 10193"/>
                <a:gd name="connsiteY1-276" fmla="*/ 28 h 11408"/>
                <a:gd name="connsiteX2-277" fmla="*/ 7874 w 10193"/>
                <a:gd name="connsiteY2-278" fmla="*/ 3001 h 11408"/>
                <a:gd name="connsiteX3-279" fmla="*/ 6148 w 10193"/>
                <a:gd name="connsiteY3-280" fmla="*/ 5936 h 11408"/>
                <a:gd name="connsiteX4-281" fmla="*/ 3812 w 10193"/>
                <a:gd name="connsiteY4-282" fmla="*/ 7640 h 11408"/>
                <a:gd name="connsiteX5-283" fmla="*/ 1863 w 10193"/>
                <a:gd name="connsiteY5-284" fmla="*/ 8349 h 11408"/>
                <a:gd name="connsiteX6-285" fmla="*/ 1846 w 10193"/>
                <a:gd name="connsiteY6-286" fmla="*/ 8349 h 11408"/>
                <a:gd name="connsiteX7-287" fmla="*/ 8 w 10193"/>
                <a:gd name="connsiteY7-288" fmla="*/ 11304 h 11408"/>
                <a:gd name="connsiteX8-289" fmla="*/ 92 w 10193"/>
                <a:gd name="connsiteY8-290" fmla="*/ 11408 h 11408"/>
                <a:gd name="connsiteX9-291" fmla="*/ 1904 w 10193"/>
                <a:gd name="connsiteY9-292" fmla="*/ 8511 h 11408"/>
                <a:gd name="connsiteX10-293" fmla="*/ 3845 w 10193"/>
                <a:gd name="connsiteY10-294" fmla="*/ 7814 h 11408"/>
                <a:gd name="connsiteX11-295" fmla="*/ 3861 w 10193"/>
                <a:gd name="connsiteY11-296" fmla="*/ 7802 h 11408"/>
                <a:gd name="connsiteX12-297" fmla="*/ 6206 w 10193"/>
                <a:gd name="connsiteY12-298" fmla="*/ 6086 h 11408"/>
                <a:gd name="connsiteX13-299" fmla="*/ 6223 w 10193"/>
                <a:gd name="connsiteY13-300" fmla="*/ 6073 h 11408"/>
                <a:gd name="connsiteX14-301" fmla="*/ 7965 w 10193"/>
                <a:gd name="connsiteY14-302" fmla="*/ 3113 h 11408"/>
                <a:gd name="connsiteX15-303" fmla="*/ 10170 w 10193"/>
                <a:gd name="connsiteY15-304" fmla="*/ 153 h 11408"/>
                <a:gd name="connsiteX16-305" fmla="*/ 10178 w 10193"/>
                <a:gd name="connsiteY16-306" fmla="*/ 28 h 11408"/>
                <a:gd name="connsiteX0-307" fmla="*/ 10178 w 10193"/>
                <a:gd name="connsiteY0-308" fmla="*/ 28 h 11408"/>
                <a:gd name="connsiteX1-309" fmla="*/ 10096 w 10193"/>
                <a:gd name="connsiteY1-310" fmla="*/ 28 h 11408"/>
                <a:gd name="connsiteX2-311" fmla="*/ 7874 w 10193"/>
                <a:gd name="connsiteY2-312" fmla="*/ 3001 h 11408"/>
                <a:gd name="connsiteX3-313" fmla="*/ 6148 w 10193"/>
                <a:gd name="connsiteY3-314" fmla="*/ 5936 h 11408"/>
                <a:gd name="connsiteX4-315" fmla="*/ 3812 w 10193"/>
                <a:gd name="connsiteY4-316" fmla="*/ 7640 h 11408"/>
                <a:gd name="connsiteX5-317" fmla="*/ 1863 w 10193"/>
                <a:gd name="connsiteY5-318" fmla="*/ 8349 h 11408"/>
                <a:gd name="connsiteX6-319" fmla="*/ 1846 w 10193"/>
                <a:gd name="connsiteY6-320" fmla="*/ 8349 h 11408"/>
                <a:gd name="connsiteX7-321" fmla="*/ 8 w 10193"/>
                <a:gd name="connsiteY7-322" fmla="*/ 11304 h 11408"/>
                <a:gd name="connsiteX8-323" fmla="*/ 92 w 10193"/>
                <a:gd name="connsiteY8-324" fmla="*/ 11408 h 11408"/>
                <a:gd name="connsiteX9-325" fmla="*/ 1904 w 10193"/>
                <a:gd name="connsiteY9-326" fmla="*/ 8511 h 11408"/>
                <a:gd name="connsiteX10-327" fmla="*/ 3845 w 10193"/>
                <a:gd name="connsiteY10-328" fmla="*/ 7814 h 11408"/>
                <a:gd name="connsiteX11-329" fmla="*/ 3861 w 10193"/>
                <a:gd name="connsiteY11-330" fmla="*/ 7802 h 11408"/>
                <a:gd name="connsiteX12-331" fmla="*/ 6206 w 10193"/>
                <a:gd name="connsiteY12-332" fmla="*/ 6086 h 11408"/>
                <a:gd name="connsiteX13-333" fmla="*/ 6223 w 10193"/>
                <a:gd name="connsiteY13-334" fmla="*/ 6073 h 11408"/>
                <a:gd name="connsiteX14-335" fmla="*/ 7965 w 10193"/>
                <a:gd name="connsiteY14-336" fmla="*/ 3113 h 11408"/>
                <a:gd name="connsiteX15-337" fmla="*/ 10170 w 10193"/>
                <a:gd name="connsiteY15-338" fmla="*/ 153 h 11408"/>
                <a:gd name="connsiteX16-339" fmla="*/ 10178 w 10193"/>
                <a:gd name="connsiteY16-340" fmla="*/ 28 h 114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193" h="11408">
                  <a:moveTo>
                    <a:pt x="10178" y="28"/>
                  </a:moveTo>
                  <a:cubicBezTo>
                    <a:pt x="10153" y="-9"/>
                    <a:pt x="10120" y="-9"/>
                    <a:pt x="10096" y="28"/>
                  </a:cubicBezTo>
                  <a:lnTo>
                    <a:pt x="7874" y="3001"/>
                  </a:lnTo>
                  <a:lnTo>
                    <a:pt x="6148" y="5936"/>
                  </a:lnTo>
                  <a:lnTo>
                    <a:pt x="3812" y="7640"/>
                  </a:lnTo>
                  <a:lnTo>
                    <a:pt x="1863" y="8349"/>
                  </a:lnTo>
                  <a:cubicBezTo>
                    <a:pt x="1857" y="8349"/>
                    <a:pt x="2222" y="8226"/>
                    <a:pt x="1846" y="8349"/>
                  </a:cubicBezTo>
                  <a:cubicBezTo>
                    <a:pt x="1371" y="9106"/>
                    <a:pt x="344" y="10777"/>
                    <a:pt x="8" y="11304"/>
                  </a:cubicBezTo>
                  <a:cubicBezTo>
                    <a:pt x="-18" y="11330"/>
                    <a:pt x="31" y="11323"/>
                    <a:pt x="92" y="11408"/>
                  </a:cubicBezTo>
                  <a:cubicBezTo>
                    <a:pt x="408" y="10943"/>
                    <a:pt x="1390" y="9343"/>
                    <a:pt x="1904" y="8511"/>
                  </a:cubicBezTo>
                  <a:lnTo>
                    <a:pt x="3845" y="7814"/>
                  </a:lnTo>
                  <a:cubicBezTo>
                    <a:pt x="3853" y="7814"/>
                    <a:pt x="3853" y="7814"/>
                    <a:pt x="3861" y="7802"/>
                  </a:cubicBezTo>
                  <a:lnTo>
                    <a:pt x="6206" y="6086"/>
                  </a:lnTo>
                  <a:cubicBezTo>
                    <a:pt x="6215" y="6086"/>
                    <a:pt x="6223" y="6073"/>
                    <a:pt x="6223" y="6073"/>
                  </a:cubicBezTo>
                  <a:lnTo>
                    <a:pt x="7965" y="3113"/>
                  </a:lnTo>
                  <a:lnTo>
                    <a:pt x="10170" y="153"/>
                  </a:lnTo>
                  <a:cubicBezTo>
                    <a:pt x="10195" y="128"/>
                    <a:pt x="10203" y="66"/>
                    <a:pt x="10178" y="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ADE4"/>
                </a:gs>
                <a:gs pos="83000">
                  <a:srgbClr val="2EADE4"/>
                </a:gs>
                <a:gs pos="100000">
                  <a:srgbClr val="2EADE4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Oval 864"/>
            <p:cNvSpPr>
              <a:spLocks noChangeArrowheads="1"/>
            </p:cNvSpPr>
            <p:nvPr/>
          </p:nvSpPr>
          <p:spPr bwMode="auto">
            <a:xfrm>
              <a:off x="4985866" y="4350102"/>
              <a:ext cx="334963" cy="334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Oval 865"/>
            <p:cNvSpPr>
              <a:spLocks noChangeArrowheads="1"/>
            </p:cNvSpPr>
            <p:nvPr/>
          </p:nvSpPr>
          <p:spPr bwMode="auto">
            <a:xfrm>
              <a:off x="5065241" y="4429477"/>
              <a:ext cx="171450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Oval 866"/>
            <p:cNvSpPr>
              <a:spLocks noChangeArrowheads="1"/>
            </p:cNvSpPr>
            <p:nvPr/>
          </p:nvSpPr>
          <p:spPr bwMode="auto">
            <a:xfrm>
              <a:off x="6334452" y="4007822"/>
              <a:ext cx="334963" cy="33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Oval 867"/>
            <p:cNvSpPr>
              <a:spLocks noChangeArrowheads="1"/>
            </p:cNvSpPr>
            <p:nvPr/>
          </p:nvSpPr>
          <p:spPr bwMode="auto">
            <a:xfrm>
              <a:off x="6413827" y="4087197"/>
              <a:ext cx="176213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Oval 868"/>
            <p:cNvSpPr>
              <a:spLocks noChangeArrowheads="1"/>
            </p:cNvSpPr>
            <p:nvPr/>
          </p:nvSpPr>
          <p:spPr bwMode="auto">
            <a:xfrm>
              <a:off x="8181369" y="3122701"/>
              <a:ext cx="328613" cy="330200"/>
            </a:xfrm>
            <a:prstGeom prst="ellipse">
              <a:avLst/>
            </a:pr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Oval 869"/>
            <p:cNvSpPr>
              <a:spLocks noChangeArrowheads="1"/>
            </p:cNvSpPr>
            <p:nvPr/>
          </p:nvSpPr>
          <p:spPr bwMode="auto">
            <a:xfrm>
              <a:off x="8260744" y="3203664"/>
              <a:ext cx="169863" cy="16986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Oval 870"/>
            <p:cNvSpPr>
              <a:spLocks noChangeArrowheads="1"/>
            </p:cNvSpPr>
            <p:nvPr/>
          </p:nvSpPr>
          <p:spPr bwMode="auto">
            <a:xfrm>
              <a:off x="9401737" y="1712661"/>
              <a:ext cx="328613" cy="334963"/>
            </a:xfrm>
            <a:prstGeom prst="ellipse">
              <a:avLst/>
            </a:pr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Oval 871"/>
            <p:cNvSpPr>
              <a:spLocks noChangeArrowheads="1"/>
            </p:cNvSpPr>
            <p:nvPr/>
          </p:nvSpPr>
          <p:spPr bwMode="auto">
            <a:xfrm>
              <a:off x="9481112" y="1792036"/>
              <a:ext cx="169863" cy="176213"/>
            </a:xfrm>
            <a:prstGeom prst="ellipse">
              <a:avLst/>
            </a:pr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872"/>
            <p:cNvSpPr/>
            <p:nvPr/>
          </p:nvSpPr>
          <p:spPr bwMode="auto">
            <a:xfrm>
              <a:off x="10787625" y="445911"/>
              <a:ext cx="363538" cy="374650"/>
            </a:xfrm>
            <a:custGeom>
              <a:avLst/>
              <a:gdLst>
                <a:gd name="T0" fmla="*/ 55 w 64"/>
                <a:gd name="T1" fmla="*/ 66 h 66"/>
                <a:gd name="T2" fmla="*/ 49 w 64"/>
                <a:gd name="T3" fmla="*/ 59 h 66"/>
                <a:gd name="T4" fmla="*/ 50 w 64"/>
                <a:gd name="T5" fmla="*/ 15 h 66"/>
                <a:gd name="T6" fmla="*/ 7 w 64"/>
                <a:gd name="T7" fmla="*/ 14 h 66"/>
                <a:gd name="T8" fmla="*/ 0 w 64"/>
                <a:gd name="T9" fmla="*/ 7 h 66"/>
                <a:gd name="T10" fmla="*/ 7 w 64"/>
                <a:gd name="T11" fmla="*/ 0 h 66"/>
                <a:gd name="T12" fmla="*/ 57 w 64"/>
                <a:gd name="T13" fmla="*/ 1 h 66"/>
                <a:gd name="T14" fmla="*/ 64 w 64"/>
                <a:gd name="T15" fmla="*/ 9 h 66"/>
                <a:gd name="T16" fmla="*/ 63 w 64"/>
                <a:gd name="T17" fmla="*/ 59 h 66"/>
                <a:gd name="T18" fmla="*/ 55 w 64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6">
                  <a:moveTo>
                    <a:pt x="55" y="66"/>
                  </a:moveTo>
                  <a:cubicBezTo>
                    <a:pt x="51" y="66"/>
                    <a:pt x="48" y="62"/>
                    <a:pt x="49" y="59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1" y="1"/>
                    <a:pt x="64" y="5"/>
                    <a:pt x="64" y="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63"/>
                    <a:pt x="59" y="66"/>
                    <a:pt x="55" y="66"/>
                  </a:cubicBezTo>
                  <a:close/>
                </a:path>
              </a:pathLst>
            </a:custGeom>
            <a:solidFill>
              <a:srgbClr val="2E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873"/>
            <p:cNvSpPr>
              <a:spLocks noEditPoints="1"/>
            </p:cNvSpPr>
            <p:nvPr/>
          </p:nvSpPr>
          <p:spPr bwMode="auto">
            <a:xfrm>
              <a:off x="10598546" y="1421301"/>
              <a:ext cx="1198563" cy="414338"/>
            </a:xfrm>
            <a:custGeom>
              <a:avLst/>
              <a:gdLst>
                <a:gd name="T0" fmla="*/ 106 w 211"/>
                <a:gd name="T1" fmla="*/ 73 h 73"/>
                <a:gd name="T2" fmla="*/ 81 w 211"/>
                <a:gd name="T3" fmla="*/ 66 h 73"/>
                <a:gd name="T4" fmla="*/ 106 w 211"/>
                <a:gd name="T5" fmla="*/ 61 h 73"/>
                <a:gd name="T6" fmla="*/ 106 w 211"/>
                <a:gd name="T7" fmla="*/ 73 h 73"/>
                <a:gd name="T8" fmla="*/ 118 w 211"/>
                <a:gd name="T9" fmla="*/ 67 h 73"/>
                <a:gd name="T10" fmla="*/ 142 w 211"/>
                <a:gd name="T11" fmla="*/ 59 h 73"/>
                <a:gd name="T12" fmla="*/ 143 w 211"/>
                <a:gd name="T13" fmla="*/ 71 h 73"/>
                <a:gd name="T14" fmla="*/ 124 w 211"/>
                <a:gd name="T15" fmla="*/ 73 h 73"/>
                <a:gd name="T16" fmla="*/ 68 w 211"/>
                <a:gd name="T17" fmla="*/ 71 h 73"/>
                <a:gd name="T18" fmla="*/ 45 w 211"/>
                <a:gd name="T19" fmla="*/ 60 h 73"/>
                <a:gd name="T20" fmla="*/ 69 w 211"/>
                <a:gd name="T21" fmla="*/ 59 h 73"/>
                <a:gd name="T22" fmla="*/ 69 w 211"/>
                <a:gd name="T23" fmla="*/ 71 h 73"/>
                <a:gd name="T24" fmla="*/ 155 w 211"/>
                <a:gd name="T25" fmla="*/ 63 h 73"/>
                <a:gd name="T26" fmla="*/ 176 w 211"/>
                <a:gd name="T27" fmla="*/ 51 h 73"/>
                <a:gd name="T28" fmla="*/ 180 w 211"/>
                <a:gd name="T29" fmla="*/ 62 h 73"/>
                <a:gd name="T30" fmla="*/ 161 w 211"/>
                <a:gd name="T31" fmla="*/ 68 h 73"/>
                <a:gd name="T32" fmla="*/ 31 w 211"/>
                <a:gd name="T33" fmla="*/ 62 h 73"/>
                <a:gd name="T34" fmla="*/ 11 w 211"/>
                <a:gd name="T35" fmla="*/ 45 h 73"/>
                <a:gd name="T36" fmla="*/ 35 w 211"/>
                <a:gd name="T37" fmla="*/ 51 h 73"/>
                <a:gd name="T38" fmla="*/ 33 w 211"/>
                <a:gd name="T39" fmla="*/ 63 h 73"/>
                <a:gd name="T40" fmla="*/ 190 w 211"/>
                <a:gd name="T41" fmla="*/ 52 h 73"/>
                <a:gd name="T42" fmla="*/ 199 w 211"/>
                <a:gd name="T43" fmla="*/ 34 h 73"/>
                <a:gd name="T44" fmla="*/ 205 w 211"/>
                <a:gd name="T45" fmla="*/ 28 h 73"/>
                <a:gd name="T46" fmla="*/ 211 w 211"/>
                <a:gd name="T47" fmla="*/ 34 h 73"/>
                <a:gd name="T48" fmla="*/ 195 w 211"/>
                <a:gd name="T49" fmla="*/ 54 h 73"/>
                <a:gd name="T50" fmla="*/ 0 w 211"/>
                <a:gd name="T51" fmla="*/ 34 h 73"/>
                <a:gd name="T52" fmla="*/ 13 w 211"/>
                <a:gd name="T53" fmla="*/ 15 h 73"/>
                <a:gd name="T54" fmla="*/ 19 w 211"/>
                <a:gd name="T55" fmla="*/ 24 h 73"/>
                <a:gd name="T56" fmla="*/ 6 w 211"/>
                <a:gd name="T57" fmla="*/ 40 h 73"/>
                <a:gd name="T58" fmla="*/ 27 w 211"/>
                <a:gd name="T59" fmla="*/ 13 h 73"/>
                <a:gd name="T60" fmla="*/ 49 w 211"/>
                <a:gd name="T61" fmla="*/ 1 h 73"/>
                <a:gd name="T62" fmla="*/ 52 w 211"/>
                <a:gd name="T63" fmla="*/ 12 h 73"/>
                <a:gd name="T64" fmla="*/ 33 w 211"/>
                <a:gd name="T65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73">
                  <a:moveTo>
                    <a:pt x="106" y="73"/>
                  </a:moveTo>
                  <a:cubicBezTo>
                    <a:pt x="106" y="73"/>
                    <a:pt x="106" y="73"/>
                    <a:pt x="106" y="73"/>
                  </a:cubicBezTo>
                  <a:cubicBezTo>
                    <a:pt x="99" y="73"/>
                    <a:pt x="93" y="73"/>
                    <a:pt x="87" y="72"/>
                  </a:cubicBezTo>
                  <a:cubicBezTo>
                    <a:pt x="83" y="72"/>
                    <a:pt x="81" y="69"/>
                    <a:pt x="81" y="66"/>
                  </a:cubicBezTo>
                  <a:cubicBezTo>
                    <a:pt x="81" y="63"/>
                    <a:pt x="84" y="60"/>
                    <a:pt x="87" y="61"/>
                  </a:cubicBezTo>
                  <a:cubicBezTo>
                    <a:pt x="93" y="61"/>
                    <a:pt x="99" y="61"/>
                    <a:pt x="106" y="61"/>
                  </a:cubicBezTo>
                  <a:cubicBezTo>
                    <a:pt x="109" y="61"/>
                    <a:pt x="111" y="64"/>
                    <a:pt x="111" y="67"/>
                  </a:cubicBezTo>
                  <a:cubicBezTo>
                    <a:pt x="111" y="70"/>
                    <a:pt x="109" y="73"/>
                    <a:pt x="106" y="73"/>
                  </a:cubicBezTo>
                  <a:close/>
                  <a:moveTo>
                    <a:pt x="124" y="73"/>
                  </a:moveTo>
                  <a:cubicBezTo>
                    <a:pt x="121" y="73"/>
                    <a:pt x="118" y="70"/>
                    <a:pt x="118" y="67"/>
                  </a:cubicBezTo>
                  <a:cubicBezTo>
                    <a:pt x="118" y="64"/>
                    <a:pt x="120" y="61"/>
                    <a:pt x="124" y="61"/>
                  </a:cubicBezTo>
                  <a:cubicBezTo>
                    <a:pt x="130" y="60"/>
                    <a:pt x="136" y="60"/>
                    <a:pt x="142" y="59"/>
                  </a:cubicBezTo>
                  <a:cubicBezTo>
                    <a:pt x="145" y="59"/>
                    <a:pt x="148" y="61"/>
                    <a:pt x="148" y="64"/>
                  </a:cubicBezTo>
                  <a:cubicBezTo>
                    <a:pt x="149" y="67"/>
                    <a:pt x="146" y="70"/>
                    <a:pt x="143" y="71"/>
                  </a:cubicBezTo>
                  <a:cubicBezTo>
                    <a:pt x="137" y="71"/>
                    <a:pt x="131" y="72"/>
                    <a:pt x="124" y="72"/>
                  </a:cubicBezTo>
                  <a:cubicBezTo>
                    <a:pt x="124" y="72"/>
                    <a:pt x="124" y="73"/>
                    <a:pt x="124" y="73"/>
                  </a:cubicBezTo>
                  <a:close/>
                  <a:moveTo>
                    <a:pt x="69" y="71"/>
                  </a:moveTo>
                  <a:cubicBezTo>
                    <a:pt x="68" y="71"/>
                    <a:pt x="68" y="71"/>
                    <a:pt x="68" y="71"/>
                  </a:cubicBezTo>
                  <a:cubicBezTo>
                    <a:pt x="61" y="70"/>
                    <a:pt x="55" y="69"/>
                    <a:pt x="49" y="67"/>
                  </a:cubicBezTo>
                  <a:cubicBezTo>
                    <a:pt x="46" y="67"/>
                    <a:pt x="44" y="64"/>
                    <a:pt x="45" y="60"/>
                  </a:cubicBezTo>
                  <a:cubicBezTo>
                    <a:pt x="45" y="57"/>
                    <a:pt x="49" y="55"/>
                    <a:pt x="52" y="56"/>
                  </a:cubicBezTo>
                  <a:cubicBezTo>
                    <a:pt x="57" y="57"/>
                    <a:pt x="63" y="58"/>
                    <a:pt x="69" y="59"/>
                  </a:cubicBezTo>
                  <a:cubicBezTo>
                    <a:pt x="73" y="59"/>
                    <a:pt x="75" y="62"/>
                    <a:pt x="75" y="66"/>
                  </a:cubicBezTo>
                  <a:cubicBezTo>
                    <a:pt x="74" y="69"/>
                    <a:pt x="72" y="71"/>
                    <a:pt x="69" y="71"/>
                  </a:cubicBezTo>
                  <a:close/>
                  <a:moveTo>
                    <a:pt x="161" y="68"/>
                  </a:moveTo>
                  <a:cubicBezTo>
                    <a:pt x="158" y="68"/>
                    <a:pt x="155" y="66"/>
                    <a:pt x="155" y="63"/>
                  </a:cubicBezTo>
                  <a:cubicBezTo>
                    <a:pt x="154" y="60"/>
                    <a:pt x="156" y="57"/>
                    <a:pt x="159" y="56"/>
                  </a:cubicBezTo>
                  <a:cubicBezTo>
                    <a:pt x="166" y="54"/>
                    <a:pt x="171" y="53"/>
                    <a:pt x="176" y="51"/>
                  </a:cubicBezTo>
                  <a:cubicBezTo>
                    <a:pt x="179" y="50"/>
                    <a:pt x="183" y="52"/>
                    <a:pt x="184" y="55"/>
                  </a:cubicBezTo>
                  <a:cubicBezTo>
                    <a:pt x="185" y="58"/>
                    <a:pt x="183" y="61"/>
                    <a:pt x="180" y="62"/>
                  </a:cubicBezTo>
                  <a:cubicBezTo>
                    <a:pt x="175" y="64"/>
                    <a:pt x="169" y="66"/>
                    <a:pt x="162" y="67"/>
                  </a:cubicBezTo>
                  <a:cubicBezTo>
                    <a:pt x="161" y="67"/>
                    <a:pt x="161" y="68"/>
                    <a:pt x="161" y="68"/>
                  </a:cubicBezTo>
                  <a:close/>
                  <a:moveTo>
                    <a:pt x="33" y="63"/>
                  </a:moveTo>
                  <a:cubicBezTo>
                    <a:pt x="32" y="63"/>
                    <a:pt x="31" y="62"/>
                    <a:pt x="31" y="62"/>
                  </a:cubicBezTo>
                  <a:cubicBezTo>
                    <a:pt x="24" y="60"/>
                    <a:pt x="18" y="57"/>
                    <a:pt x="13" y="53"/>
                  </a:cubicBezTo>
                  <a:cubicBezTo>
                    <a:pt x="10" y="52"/>
                    <a:pt x="9" y="48"/>
                    <a:pt x="11" y="45"/>
                  </a:cubicBezTo>
                  <a:cubicBezTo>
                    <a:pt x="13" y="43"/>
                    <a:pt x="17" y="42"/>
                    <a:pt x="19" y="44"/>
                  </a:cubicBezTo>
                  <a:cubicBezTo>
                    <a:pt x="23" y="46"/>
                    <a:pt x="29" y="49"/>
                    <a:pt x="35" y="51"/>
                  </a:cubicBezTo>
                  <a:cubicBezTo>
                    <a:pt x="38" y="52"/>
                    <a:pt x="39" y="56"/>
                    <a:pt x="38" y="59"/>
                  </a:cubicBezTo>
                  <a:cubicBezTo>
                    <a:pt x="37" y="61"/>
                    <a:pt x="35" y="63"/>
                    <a:pt x="33" y="63"/>
                  </a:cubicBezTo>
                  <a:close/>
                  <a:moveTo>
                    <a:pt x="195" y="54"/>
                  </a:moveTo>
                  <a:cubicBezTo>
                    <a:pt x="193" y="54"/>
                    <a:pt x="191" y="54"/>
                    <a:pt x="190" y="52"/>
                  </a:cubicBezTo>
                  <a:cubicBezTo>
                    <a:pt x="188" y="49"/>
                    <a:pt x="189" y="45"/>
                    <a:pt x="192" y="44"/>
                  </a:cubicBezTo>
                  <a:cubicBezTo>
                    <a:pt x="196" y="40"/>
                    <a:pt x="199" y="37"/>
                    <a:pt x="199" y="34"/>
                  </a:cubicBezTo>
                  <a:cubicBezTo>
                    <a:pt x="199" y="31"/>
                    <a:pt x="202" y="28"/>
                    <a:pt x="205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8" y="28"/>
                    <a:pt x="211" y="30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9"/>
                    <a:pt x="209" y="46"/>
                    <a:pt x="198" y="53"/>
                  </a:cubicBezTo>
                  <a:cubicBezTo>
                    <a:pt x="197" y="54"/>
                    <a:pt x="196" y="54"/>
                    <a:pt x="195" y="54"/>
                  </a:cubicBezTo>
                  <a:close/>
                  <a:moveTo>
                    <a:pt x="6" y="40"/>
                  </a:moveTo>
                  <a:cubicBezTo>
                    <a:pt x="3" y="40"/>
                    <a:pt x="0" y="37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9"/>
                    <a:pt x="2" y="22"/>
                    <a:pt x="13" y="15"/>
                  </a:cubicBezTo>
                  <a:cubicBezTo>
                    <a:pt x="15" y="13"/>
                    <a:pt x="19" y="13"/>
                    <a:pt x="21" y="16"/>
                  </a:cubicBezTo>
                  <a:cubicBezTo>
                    <a:pt x="23" y="19"/>
                    <a:pt x="22" y="22"/>
                    <a:pt x="19" y="24"/>
                  </a:cubicBezTo>
                  <a:cubicBezTo>
                    <a:pt x="17" y="26"/>
                    <a:pt x="12" y="30"/>
                    <a:pt x="12" y="34"/>
                  </a:cubicBezTo>
                  <a:cubicBezTo>
                    <a:pt x="12" y="37"/>
                    <a:pt x="9" y="40"/>
                    <a:pt x="6" y="40"/>
                  </a:cubicBezTo>
                  <a:close/>
                  <a:moveTo>
                    <a:pt x="33" y="17"/>
                  </a:moveTo>
                  <a:cubicBezTo>
                    <a:pt x="30" y="17"/>
                    <a:pt x="28" y="16"/>
                    <a:pt x="27" y="13"/>
                  </a:cubicBezTo>
                  <a:cubicBezTo>
                    <a:pt x="26" y="10"/>
                    <a:pt x="27" y="7"/>
                    <a:pt x="31" y="6"/>
                  </a:cubicBezTo>
                  <a:cubicBezTo>
                    <a:pt x="36" y="4"/>
                    <a:pt x="42" y="2"/>
                    <a:pt x="49" y="1"/>
                  </a:cubicBezTo>
                  <a:cubicBezTo>
                    <a:pt x="52" y="0"/>
                    <a:pt x="55" y="2"/>
                    <a:pt x="56" y="5"/>
                  </a:cubicBezTo>
                  <a:cubicBezTo>
                    <a:pt x="57" y="8"/>
                    <a:pt x="55" y="11"/>
                    <a:pt x="52" y="12"/>
                  </a:cubicBezTo>
                  <a:cubicBezTo>
                    <a:pt x="45" y="13"/>
                    <a:pt x="40" y="15"/>
                    <a:pt x="35" y="17"/>
                  </a:cubicBezTo>
                  <a:cubicBezTo>
                    <a:pt x="34" y="17"/>
                    <a:pt x="33" y="17"/>
                    <a:pt x="33" y="1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874"/>
            <p:cNvSpPr/>
            <p:nvPr/>
          </p:nvSpPr>
          <p:spPr bwMode="auto">
            <a:xfrm>
              <a:off x="10617762" y="1712736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875"/>
            <p:cNvSpPr/>
            <p:nvPr/>
          </p:nvSpPr>
          <p:spPr bwMode="auto">
            <a:xfrm>
              <a:off x="10617762" y="196356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876"/>
            <p:cNvSpPr/>
            <p:nvPr/>
          </p:nvSpPr>
          <p:spPr bwMode="auto">
            <a:xfrm>
              <a:off x="10617762" y="2212799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877"/>
            <p:cNvSpPr/>
            <p:nvPr/>
          </p:nvSpPr>
          <p:spPr bwMode="auto">
            <a:xfrm>
              <a:off x="10617762" y="2463624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878"/>
            <p:cNvSpPr/>
            <p:nvPr/>
          </p:nvSpPr>
          <p:spPr bwMode="auto">
            <a:xfrm>
              <a:off x="10617762" y="2690636"/>
              <a:ext cx="61913" cy="169863"/>
            </a:xfrm>
            <a:custGeom>
              <a:avLst/>
              <a:gdLst>
                <a:gd name="T0" fmla="*/ 5 w 11"/>
                <a:gd name="T1" fmla="*/ 30 h 30"/>
                <a:gd name="T2" fmla="*/ 0 w 11"/>
                <a:gd name="T3" fmla="*/ 26 h 30"/>
                <a:gd name="T4" fmla="*/ 0 w 11"/>
                <a:gd name="T5" fmla="*/ 19 h 30"/>
                <a:gd name="T6" fmla="*/ 1 w 11"/>
                <a:gd name="T7" fmla="*/ 15 h 30"/>
                <a:gd name="T8" fmla="*/ 0 w 11"/>
                <a:gd name="T9" fmla="*/ 11 h 30"/>
                <a:gd name="T10" fmla="*/ 0 w 11"/>
                <a:gd name="T11" fmla="*/ 4 h 30"/>
                <a:gd name="T12" fmla="*/ 5 w 11"/>
                <a:gd name="T13" fmla="*/ 0 h 30"/>
                <a:gd name="T14" fmla="*/ 10 w 11"/>
                <a:gd name="T15" fmla="*/ 4 h 30"/>
                <a:gd name="T16" fmla="*/ 10 w 11"/>
                <a:gd name="T17" fmla="*/ 11 h 30"/>
                <a:gd name="T18" fmla="*/ 10 w 11"/>
                <a:gd name="T19" fmla="*/ 13 h 30"/>
                <a:gd name="T20" fmla="*/ 10 w 11"/>
                <a:gd name="T21" fmla="*/ 17 h 30"/>
                <a:gd name="T22" fmla="*/ 10 w 11"/>
                <a:gd name="T23" fmla="*/ 19 h 30"/>
                <a:gd name="T24" fmla="*/ 10 w 11"/>
                <a:gd name="T25" fmla="*/ 26 h 30"/>
                <a:gd name="T26" fmla="*/ 5 w 11"/>
                <a:gd name="T2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1" y="16"/>
                    <a:pt x="1" y="15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3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10" y="18"/>
                    <a:pt x="10" y="1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879"/>
            <p:cNvSpPr/>
            <p:nvPr/>
          </p:nvSpPr>
          <p:spPr bwMode="auto">
            <a:xfrm>
              <a:off x="10617762" y="2935111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880"/>
            <p:cNvSpPr/>
            <p:nvPr/>
          </p:nvSpPr>
          <p:spPr bwMode="auto">
            <a:xfrm>
              <a:off x="10617762" y="3185936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5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881"/>
            <p:cNvSpPr/>
            <p:nvPr/>
          </p:nvSpPr>
          <p:spPr bwMode="auto">
            <a:xfrm>
              <a:off x="10617762" y="343041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8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8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6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882"/>
            <p:cNvSpPr/>
            <p:nvPr/>
          </p:nvSpPr>
          <p:spPr bwMode="auto">
            <a:xfrm>
              <a:off x="10617762" y="3679649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883"/>
            <p:cNvSpPr/>
            <p:nvPr/>
          </p:nvSpPr>
          <p:spPr bwMode="auto">
            <a:xfrm>
              <a:off x="10617762" y="3930474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Freeform 884"/>
            <p:cNvSpPr/>
            <p:nvPr/>
          </p:nvSpPr>
          <p:spPr bwMode="auto">
            <a:xfrm>
              <a:off x="10617762" y="4179711"/>
              <a:ext cx="68263" cy="160338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Freeform 885"/>
            <p:cNvSpPr/>
            <p:nvPr/>
          </p:nvSpPr>
          <p:spPr bwMode="auto">
            <a:xfrm>
              <a:off x="10617762" y="4430536"/>
              <a:ext cx="68263" cy="152400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886"/>
            <p:cNvSpPr/>
            <p:nvPr/>
          </p:nvSpPr>
          <p:spPr bwMode="auto">
            <a:xfrm>
              <a:off x="10617762" y="4679774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3 h 27"/>
                <a:gd name="T4" fmla="*/ 0 w 12"/>
                <a:gd name="T5" fmla="*/ 20 h 27"/>
                <a:gd name="T6" fmla="*/ 2 w 12"/>
                <a:gd name="T7" fmla="*/ 14 h 27"/>
                <a:gd name="T8" fmla="*/ 0 w 12"/>
                <a:gd name="T9" fmla="*/ 7 h 27"/>
                <a:gd name="T10" fmla="*/ 0 w 12"/>
                <a:gd name="T11" fmla="*/ 5 h 27"/>
                <a:gd name="T12" fmla="*/ 5 w 12"/>
                <a:gd name="T13" fmla="*/ 0 h 27"/>
                <a:gd name="T14" fmla="*/ 10 w 12"/>
                <a:gd name="T15" fmla="*/ 5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3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887"/>
            <p:cNvSpPr/>
            <p:nvPr/>
          </p:nvSpPr>
          <p:spPr bwMode="auto">
            <a:xfrm>
              <a:off x="10617762" y="4930599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888"/>
            <p:cNvSpPr/>
            <p:nvPr/>
          </p:nvSpPr>
          <p:spPr bwMode="auto">
            <a:xfrm>
              <a:off x="10617762" y="5179836"/>
              <a:ext cx="68263" cy="153988"/>
            </a:xfrm>
            <a:custGeom>
              <a:avLst/>
              <a:gdLst>
                <a:gd name="T0" fmla="*/ 5 w 12"/>
                <a:gd name="T1" fmla="*/ 27 h 27"/>
                <a:gd name="T2" fmla="*/ 0 w 12"/>
                <a:gd name="T3" fmla="*/ 22 h 27"/>
                <a:gd name="T4" fmla="*/ 0 w 12"/>
                <a:gd name="T5" fmla="*/ 20 h 27"/>
                <a:gd name="T6" fmla="*/ 2 w 12"/>
                <a:gd name="T7" fmla="*/ 13 h 27"/>
                <a:gd name="T8" fmla="*/ 0 w 12"/>
                <a:gd name="T9" fmla="*/ 7 h 27"/>
                <a:gd name="T10" fmla="*/ 0 w 12"/>
                <a:gd name="T11" fmla="*/ 4 h 27"/>
                <a:gd name="T12" fmla="*/ 5 w 12"/>
                <a:gd name="T13" fmla="*/ 0 h 27"/>
                <a:gd name="T14" fmla="*/ 10 w 12"/>
                <a:gd name="T15" fmla="*/ 4 h 27"/>
                <a:gd name="T16" fmla="*/ 10 w 12"/>
                <a:gd name="T17" fmla="*/ 7 h 27"/>
                <a:gd name="T18" fmla="*/ 11 w 12"/>
                <a:gd name="T19" fmla="*/ 11 h 27"/>
                <a:gd name="T20" fmla="*/ 11 w 12"/>
                <a:gd name="T21" fmla="*/ 16 h 27"/>
                <a:gd name="T22" fmla="*/ 10 w 12"/>
                <a:gd name="T23" fmla="*/ 20 h 27"/>
                <a:gd name="T24" fmla="*/ 10 w 12"/>
                <a:gd name="T25" fmla="*/ 22 h 27"/>
                <a:gd name="T26" fmla="*/ 5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5" y="27"/>
                  </a:moveTo>
                  <a:cubicBezTo>
                    <a:pt x="3" y="27"/>
                    <a:pt x="0" y="25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5"/>
                    <a:pt x="2" y="13"/>
                  </a:cubicBezTo>
                  <a:cubicBezTo>
                    <a:pt x="1" y="11"/>
                    <a:pt x="0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9"/>
                    <a:pt x="11" y="11"/>
                  </a:cubicBezTo>
                  <a:cubicBezTo>
                    <a:pt x="12" y="12"/>
                    <a:pt x="12" y="14"/>
                    <a:pt x="11" y="16"/>
                  </a:cubicBezTo>
                  <a:cubicBezTo>
                    <a:pt x="10" y="17"/>
                    <a:pt x="10" y="19"/>
                    <a:pt x="10" y="2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5"/>
                    <a:pt x="8" y="27"/>
                    <a:pt x="5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889"/>
            <p:cNvSpPr/>
            <p:nvPr/>
          </p:nvSpPr>
          <p:spPr bwMode="auto">
            <a:xfrm>
              <a:off x="10617762" y="5424311"/>
              <a:ext cx="68263" cy="160338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8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8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1" y="16"/>
                    <a:pt x="2" y="14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Freeform 890"/>
            <p:cNvSpPr/>
            <p:nvPr/>
          </p:nvSpPr>
          <p:spPr bwMode="auto">
            <a:xfrm>
              <a:off x="10617762" y="5675136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2 h 28"/>
                <a:gd name="T20" fmla="*/ 11 w 12"/>
                <a:gd name="T21" fmla="*/ 17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2"/>
                  </a:cubicBezTo>
                  <a:cubicBezTo>
                    <a:pt x="12" y="13"/>
                    <a:pt x="12" y="15"/>
                    <a:pt x="11" y="17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7" name="Freeform 891"/>
            <p:cNvSpPr/>
            <p:nvPr/>
          </p:nvSpPr>
          <p:spPr bwMode="auto">
            <a:xfrm>
              <a:off x="10617762" y="5925961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1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1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10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9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1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6"/>
                    <a:pt x="8" y="28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Freeform 892"/>
            <p:cNvSpPr/>
            <p:nvPr/>
          </p:nvSpPr>
          <p:spPr bwMode="auto">
            <a:xfrm>
              <a:off x="10617762" y="6175199"/>
              <a:ext cx="68263" cy="158750"/>
            </a:xfrm>
            <a:custGeom>
              <a:avLst/>
              <a:gdLst>
                <a:gd name="T0" fmla="*/ 5 w 12"/>
                <a:gd name="T1" fmla="*/ 28 h 28"/>
                <a:gd name="T2" fmla="*/ 0 w 12"/>
                <a:gd name="T3" fmla="*/ 23 h 28"/>
                <a:gd name="T4" fmla="*/ 0 w 12"/>
                <a:gd name="T5" fmla="*/ 20 h 28"/>
                <a:gd name="T6" fmla="*/ 2 w 12"/>
                <a:gd name="T7" fmla="*/ 14 h 28"/>
                <a:gd name="T8" fmla="*/ 0 w 12"/>
                <a:gd name="T9" fmla="*/ 7 h 28"/>
                <a:gd name="T10" fmla="*/ 0 w 12"/>
                <a:gd name="T11" fmla="*/ 5 h 28"/>
                <a:gd name="T12" fmla="*/ 5 w 12"/>
                <a:gd name="T13" fmla="*/ 0 h 28"/>
                <a:gd name="T14" fmla="*/ 10 w 12"/>
                <a:gd name="T15" fmla="*/ 5 h 28"/>
                <a:gd name="T16" fmla="*/ 10 w 12"/>
                <a:gd name="T17" fmla="*/ 7 h 28"/>
                <a:gd name="T18" fmla="*/ 11 w 12"/>
                <a:gd name="T19" fmla="*/ 11 h 28"/>
                <a:gd name="T20" fmla="*/ 11 w 12"/>
                <a:gd name="T21" fmla="*/ 16 h 28"/>
                <a:gd name="T22" fmla="*/ 10 w 12"/>
                <a:gd name="T23" fmla="*/ 20 h 28"/>
                <a:gd name="T24" fmla="*/ 10 w 12"/>
                <a:gd name="T25" fmla="*/ 23 h 28"/>
                <a:gd name="T26" fmla="*/ 5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5" y="28"/>
                  </a:moveTo>
                  <a:cubicBezTo>
                    <a:pt x="3" y="28"/>
                    <a:pt x="0" y="25"/>
                    <a:pt x="0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1" y="16"/>
                    <a:pt x="2" y="14"/>
                  </a:cubicBezTo>
                  <a:cubicBezTo>
                    <a:pt x="1" y="12"/>
                    <a:pt x="0" y="9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10"/>
                    <a:pt x="11" y="11"/>
                  </a:cubicBezTo>
                  <a:cubicBezTo>
                    <a:pt x="12" y="13"/>
                    <a:pt x="12" y="15"/>
                    <a:pt x="11" y="16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5"/>
                    <a:pt x="8" y="28"/>
                    <a:pt x="5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9" name="Freeform 893"/>
            <p:cNvSpPr>
              <a:spLocks noEditPoints="1"/>
            </p:cNvSpPr>
            <p:nvPr/>
          </p:nvSpPr>
          <p:spPr bwMode="auto">
            <a:xfrm>
              <a:off x="10617762" y="6386336"/>
              <a:ext cx="1187450" cy="288925"/>
            </a:xfrm>
            <a:custGeom>
              <a:avLst/>
              <a:gdLst>
                <a:gd name="T0" fmla="*/ 105 w 209"/>
                <a:gd name="T1" fmla="*/ 51 h 51"/>
                <a:gd name="T2" fmla="*/ 95 w 209"/>
                <a:gd name="T3" fmla="*/ 51 h 51"/>
                <a:gd name="T4" fmla="*/ 91 w 209"/>
                <a:gd name="T5" fmla="*/ 46 h 51"/>
                <a:gd name="T6" fmla="*/ 96 w 209"/>
                <a:gd name="T7" fmla="*/ 42 h 51"/>
                <a:gd name="T8" fmla="*/ 114 w 209"/>
                <a:gd name="T9" fmla="*/ 42 h 51"/>
                <a:gd name="T10" fmla="*/ 114 w 209"/>
                <a:gd name="T11" fmla="*/ 42 h 51"/>
                <a:gd name="T12" fmla="*/ 119 w 209"/>
                <a:gd name="T13" fmla="*/ 46 h 51"/>
                <a:gd name="T14" fmla="*/ 114 w 209"/>
                <a:gd name="T15" fmla="*/ 51 h 51"/>
                <a:gd name="T16" fmla="*/ 105 w 209"/>
                <a:gd name="T17" fmla="*/ 51 h 51"/>
                <a:gd name="T18" fmla="*/ 132 w 209"/>
                <a:gd name="T19" fmla="*/ 50 h 51"/>
                <a:gd name="T20" fmla="*/ 128 w 209"/>
                <a:gd name="T21" fmla="*/ 46 h 51"/>
                <a:gd name="T22" fmla="*/ 132 w 209"/>
                <a:gd name="T23" fmla="*/ 41 h 51"/>
                <a:gd name="T24" fmla="*/ 150 w 209"/>
                <a:gd name="T25" fmla="*/ 38 h 51"/>
                <a:gd name="T26" fmla="*/ 155 w 209"/>
                <a:gd name="T27" fmla="*/ 42 h 51"/>
                <a:gd name="T28" fmla="*/ 151 w 209"/>
                <a:gd name="T29" fmla="*/ 47 h 51"/>
                <a:gd name="T30" fmla="*/ 133 w 209"/>
                <a:gd name="T31" fmla="*/ 50 h 51"/>
                <a:gd name="T32" fmla="*/ 132 w 209"/>
                <a:gd name="T33" fmla="*/ 50 h 51"/>
                <a:gd name="T34" fmla="*/ 77 w 209"/>
                <a:gd name="T35" fmla="*/ 50 h 51"/>
                <a:gd name="T36" fmla="*/ 76 w 209"/>
                <a:gd name="T37" fmla="*/ 50 h 51"/>
                <a:gd name="T38" fmla="*/ 58 w 209"/>
                <a:gd name="T39" fmla="*/ 47 h 51"/>
                <a:gd name="T40" fmla="*/ 54 w 209"/>
                <a:gd name="T41" fmla="*/ 42 h 51"/>
                <a:gd name="T42" fmla="*/ 59 w 209"/>
                <a:gd name="T43" fmla="*/ 38 h 51"/>
                <a:gd name="T44" fmla="*/ 77 w 209"/>
                <a:gd name="T45" fmla="*/ 41 h 51"/>
                <a:gd name="T46" fmla="*/ 82 w 209"/>
                <a:gd name="T47" fmla="*/ 46 h 51"/>
                <a:gd name="T48" fmla="*/ 77 w 209"/>
                <a:gd name="T49" fmla="*/ 50 h 51"/>
                <a:gd name="T50" fmla="*/ 169 w 209"/>
                <a:gd name="T51" fmla="*/ 44 h 51"/>
                <a:gd name="T52" fmla="*/ 164 w 209"/>
                <a:gd name="T53" fmla="*/ 40 h 51"/>
                <a:gd name="T54" fmla="*/ 167 w 209"/>
                <a:gd name="T55" fmla="*/ 34 h 51"/>
                <a:gd name="T56" fmla="*/ 184 w 209"/>
                <a:gd name="T57" fmla="*/ 28 h 51"/>
                <a:gd name="T58" fmla="*/ 190 w 209"/>
                <a:gd name="T59" fmla="*/ 31 h 51"/>
                <a:gd name="T60" fmla="*/ 188 w 209"/>
                <a:gd name="T61" fmla="*/ 37 h 51"/>
                <a:gd name="T62" fmla="*/ 170 w 209"/>
                <a:gd name="T63" fmla="*/ 43 h 51"/>
                <a:gd name="T64" fmla="*/ 169 w 209"/>
                <a:gd name="T65" fmla="*/ 44 h 51"/>
                <a:gd name="T66" fmla="*/ 41 w 209"/>
                <a:gd name="T67" fmla="*/ 44 h 51"/>
                <a:gd name="T68" fmla="*/ 39 w 209"/>
                <a:gd name="T69" fmla="*/ 43 h 51"/>
                <a:gd name="T70" fmla="*/ 21 w 209"/>
                <a:gd name="T71" fmla="*/ 37 h 51"/>
                <a:gd name="T72" fmla="*/ 19 w 209"/>
                <a:gd name="T73" fmla="*/ 31 h 51"/>
                <a:gd name="T74" fmla="*/ 25 w 209"/>
                <a:gd name="T75" fmla="*/ 28 h 51"/>
                <a:gd name="T76" fmla="*/ 42 w 209"/>
                <a:gd name="T77" fmla="*/ 34 h 51"/>
                <a:gd name="T78" fmla="*/ 45 w 209"/>
                <a:gd name="T79" fmla="*/ 40 h 51"/>
                <a:gd name="T80" fmla="*/ 41 w 209"/>
                <a:gd name="T81" fmla="*/ 44 h 51"/>
                <a:gd name="T82" fmla="*/ 201 w 209"/>
                <a:gd name="T83" fmla="*/ 27 h 51"/>
                <a:gd name="T84" fmla="*/ 198 w 209"/>
                <a:gd name="T85" fmla="*/ 26 h 51"/>
                <a:gd name="T86" fmla="*/ 197 w 209"/>
                <a:gd name="T87" fmla="*/ 19 h 51"/>
                <a:gd name="T88" fmla="*/ 199 w 209"/>
                <a:gd name="T89" fmla="*/ 14 h 51"/>
                <a:gd name="T90" fmla="*/ 199 w 209"/>
                <a:gd name="T91" fmla="*/ 4 h 51"/>
                <a:gd name="T92" fmla="*/ 204 w 209"/>
                <a:gd name="T93" fmla="*/ 0 h 51"/>
                <a:gd name="T94" fmla="*/ 209 w 209"/>
                <a:gd name="T95" fmla="*/ 4 h 51"/>
                <a:gd name="T96" fmla="*/ 209 w 209"/>
                <a:gd name="T97" fmla="*/ 14 h 51"/>
                <a:gd name="T98" fmla="*/ 205 w 209"/>
                <a:gd name="T99" fmla="*/ 25 h 51"/>
                <a:gd name="T100" fmla="*/ 201 w 209"/>
                <a:gd name="T101" fmla="*/ 27 h 51"/>
                <a:gd name="T102" fmla="*/ 8 w 209"/>
                <a:gd name="T103" fmla="*/ 27 h 51"/>
                <a:gd name="T104" fmla="*/ 5 w 209"/>
                <a:gd name="T105" fmla="*/ 25 h 51"/>
                <a:gd name="T106" fmla="*/ 0 w 209"/>
                <a:gd name="T107" fmla="*/ 14 h 51"/>
                <a:gd name="T108" fmla="*/ 0 w 209"/>
                <a:gd name="T109" fmla="*/ 4 h 51"/>
                <a:gd name="T110" fmla="*/ 5 w 209"/>
                <a:gd name="T111" fmla="*/ 0 h 51"/>
                <a:gd name="T112" fmla="*/ 10 w 209"/>
                <a:gd name="T113" fmla="*/ 4 h 51"/>
                <a:gd name="T114" fmla="*/ 10 w 209"/>
                <a:gd name="T115" fmla="*/ 14 h 51"/>
                <a:gd name="T116" fmla="*/ 12 w 209"/>
                <a:gd name="T117" fmla="*/ 19 h 51"/>
                <a:gd name="T118" fmla="*/ 11 w 209"/>
                <a:gd name="T119" fmla="*/ 26 h 51"/>
                <a:gd name="T120" fmla="*/ 8 w 209"/>
                <a:gd name="T121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9" h="51">
                  <a:moveTo>
                    <a:pt x="105" y="51"/>
                  </a:moveTo>
                  <a:cubicBezTo>
                    <a:pt x="102" y="51"/>
                    <a:pt x="98" y="51"/>
                    <a:pt x="95" y="51"/>
                  </a:cubicBezTo>
                  <a:cubicBezTo>
                    <a:pt x="93" y="51"/>
                    <a:pt x="91" y="49"/>
                    <a:pt x="91" y="46"/>
                  </a:cubicBezTo>
                  <a:cubicBezTo>
                    <a:pt x="91" y="44"/>
                    <a:pt x="93" y="41"/>
                    <a:pt x="96" y="42"/>
                  </a:cubicBezTo>
                  <a:cubicBezTo>
                    <a:pt x="102" y="42"/>
                    <a:pt x="108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6" y="42"/>
                    <a:pt x="119" y="44"/>
                    <a:pt x="119" y="46"/>
                  </a:cubicBezTo>
                  <a:cubicBezTo>
                    <a:pt x="119" y="49"/>
                    <a:pt x="117" y="51"/>
                    <a:pt x="114" y="51"/>
                  </a:cubicBezTo>
                  <a:cubicBezTo>
                    <a:pt x="111" y="51"/>
                    <a:pt x="108" y="51"/>
                    <a:pt x="105" y="51"/>
                  </a:cubicBezTo>
                  <a:close/>
                  <a:moveTo>
                    <a:pt x="132" y="50"/>
                  </a:moveTo>
                  <a:cubicBezTo>
                    <a:pt x="130" y="50"/>
                    <a:pt x="128" y="48"/>
                    <a:pt x="128" y="46"/>
                  </a:cubicBezTo>
                  <a:cubicBezTo>
                    <a:pt x="127" y="43"/>
                    <a:pt x="129" y="41"/>
                    <a:pt x="132" y="41"/>
                  </a:cubicBezTo>
                  <a:cubicBezTo>
                    <a:pt x="138" y="40"/>
                    <a:pt x="144" y="39"/>
                    <a:pt x="150" y="38"/>
                  </a:cubicBezTo>
                  <a:cubicBezTo>
                    <a:pt x="152" y="38"/>
                    <a:pt x="155" y="39"/>
                    <a:pt x="155" y="42"/>
                  </a:cubicBezTo>
                  <a:cubicBezTo>
                    <a:pt x="156" y="45"/>
                    <a:pt x="154" y="47"/>
                    <a:pt x="151" y="47"/>
                  </a:cubicBezTo>
                  <a:cubicBezTo>
                    <a:pt x="146" y="48"/>
                    <a:pt x="139" y="49"/>
                    <a:pt x="133" y="50"/>
                  </a:cubicBezTo>
                  <a:cubicBezTo>
                    <a:pt x="133" y="50"/>
                    <a:pt x="132" y="50"/>
                    <a:pt x="132" y="50"/>
                  </a:cubicBezTo>
                  <a:close/>
                  <a:moveTo>
                    <a:pt x="77" y="50"/>
                  </a:moveTo>
                  <a:cubicBezTo>
                    <a:pt x="77" y="50"/>
                    <a:pt x="77" y="50"/>
                    <a:pt x="76" y="50"/>
                  </a:cubicBezTo>
                  <a:cubicBezTo>
                    <a:pt x="70" y="49"/>
                    <a:pt x="64" y="48"/>
                    <a:pt x="58" y="47"/>
                  </a:cubicBezTo>
                  <a:cubicBezTo>
                    <a:pt x="55" y="47"/>
                    <a:pt x="54" y="45"/>
                    <a:pt x="54" y="42"/>
                  </a:cubicBezTo>
                  <a:cubicBezTo>
                    <a:pt x="54" y="39"/>
                    <a:pt x="57" y="38"/>
                    <a:pt x="59" y="38"/>
                  </a:cubicBezTo>
                  <a:cubicBezTo>
                    <a:pt x="65" y="39"/>
                    <a:pt x="71" y="40"/>
                    <a:pt x="77" y="41"/>
                  </a:cubicBezTo>
                  <a:cubicBezTo>
                    <a:pt x="80" y="41"/>
                    <a:pt x="82" y="43"/>
                    <a:pt x="82" y="46"/>
                  </a:cubicBezTo>
                  <a:cubicBezTo>
                    <a:pt x="81" y="48"/>
                    <a:pt x="79" y="50"/>
                    <a:pt x="77" y="50"/>
                  </a:cubicBezTo>
                  <a:close/>
                  <a:moveTo>
                    <a:pt x="169" y="44"/>
                  </a:moveTo>
                  <a:cubicBezTo>
                    <a:pt x="167" y="44"/>
                    <a:pt x="165" y="42"/>
                    <a:pt x="164" y="40"/>
                  </a:cubicBezTo>
                  <a:cubicBezTo>
                    <a:pt x="163" y="38"/>
                    <a:pt x="165" y="35"/>
                    <a:pt x="167" y="34"/>
                  </a:cubicBezTo>
                  <a:cubicBezTo>
                    <a:pt x="174" y="33"/>
                    <a:pt x="179" y="31"/>
                    <a:pt x="184" y="28"/>
                  </a:cubicBezTo>
                  <a:cubicBezTo>
                    <a:pt x="186" y="27"/>
                    <a:pt x="189" y="28"/>
                    <a:pt x="190" y="31"/>
                  </a:cubicBezTo>
                  <a:cubicBezTo>
                    <a:pt x="192" y="33"/>
                    <a:pt x="190" y="36"/>
                    <a:pt x="188" y="37"/>
                  </a:cubicBezTo>
                  <a:cubicBezTo>
                    <a:pt x="183" y="39"/>
                    <a:pt x="177" y="42"/>
                    <a:pt x="170" y="43"/>
                  </a:cubicBezTo>
                  <a:cubicBezTo>
                    <a:pt x="170" y="44"/>
                    <a:pt x="169" y="44"/>
                    <a:pt x="169" y="44"/>
                  </a:cubicBezTo>
                  <a:close/>
                  <a:moveTo>
                    <a:pt x="41" y="44"/>
                  </a:moveTo>
                  <a:cubicBezTo>
                    <a:pt x="40" y="44"/>
                    <a:pt x="40" y="44"/>
                    <a:pt x="39" y="43"/>
                  </a:cubicBezTo>
                  <a:cubicBezTo>
                    <a:pt x="32" y="42"/>
                    <a:pt x="26" y="39"/>
                    <a:pt x="21" y="37"/>
                  </a:cubicBezTo>
                  <a:cubicBezTo>
                    <a:pt x="19" y="36"/>
                    <a:pt x="18" y="33"/>
                    <a:pt x="19" y="31"/>
                  </a:cubicBezTo>
                  <a:cubicBezTo>
                    <a:pt x="20" y="28"/>
                    <a:pt x="23" y="27"/>
                    <a:pt x="25" y="28"/>
                  </a:cubicBezTo>
                  <a:cubicBezTo>
                    <a:pt x="30" y="31"/>
                    <a:pt x="35" y="33"/>
                    <a:pt x="42" y="34"/>
                  </a:cubicBezTo>
                  <a:cubicBezTo>
                    <a:pt x="44" y="35"/>
                    <a:pt x="46" y="38"/>
                    <a:pt x="45" y="40"/>
                  </a:cubicBezTo>
                  <a:cubicBezTo>
                    <a:pt x="45" y="42"/>
                    <a:pt x="43" y="44"/>
                    <a:pt x="41" y="44"/>
                  </a:cubicBezTo>
                  <a:close/>
                  <a:moveTo>
                    <a:pt x="201" y="27"/>
                  </a:moveTo>
                  <a:cubicBezTo>
                    <a:pt x="200" y="27"/>
                    <a:pt x="199" y="27"/>
                    <a:pt x="198" y="26"/>
                  </a:cubicBezTo>
                  <a:cubicBezTo>
                    <a:pt x="196" y="24"/>
                    <a:pt x="196" y="21"/>
                    <a:pt x="197" y="19"/>
                  </a:cubicBezTo>
                  <a:cubicBezTo>
                    <a:pt x="199" y="17"/>
                    <a:pt x="199" y="16"/>
                    <a:pt x="199" y="14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2"/>
                    <a:pt x="202" y="0"/>
                    <a:pt x="204" y="0"/>
                  </a:cubicBezTo>
                  <a:cubicBezTo>
                    <a:pt x="207" y="0"/>
                    <a:pt x="209" y="2"/>
                    <a:pt x="209" y="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8"/>
                    <a:pt x="208" y="22"/>
                    <a:pt x="205" y="25"/>
                  </a:cubicBezTo>
                  <a:cubicBezTo>
                    <a:pt x="204" y="26"/>
                    <a:pt x="202" y="27"/>
                    <a:pt x="201" y="27"/>
                  </a:cubicBezTo>
                  <a:close/>
                  <a:moveTo>
                    <a:pt x="8" y="27"/>
                  </a:moveTo>
                  <a:cubicBezTo>
                    <a:pt x="7" y="27"/>
                    <a:pt x="5" y="26"/>
                    <a:pt x="5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6"/>
                    <a:pt x="11" y="17"/>
                    <a:pt x="12" y="19"/>
                  </a:cubicBezTo>
                  <a:cubicBezTo>
                    <a:pt x="14" y="21"/>
                    <a:pt x="13" y="24"/>
                    <a:pt x="11" y="26"/>
                  </a:cubicBezTo>
                  <a:cubicBezTo>
                    <a:pt x="10" y="26"/>
                    <a:pt x="9" y="27"/>
                    <a:pt x="8" y="2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0" name="Freeform 894"/>
            <p:cNvSpPr/>
            <p:nvPr/>
          </p:nvSpPr>
          <p:spPr bwMode="auto">
            <a:xfrm>
              <a:off x="11736950" y="6175199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1" name="Freeform 895"/>
            <p:cNvSpPr/>
            <p:nvPr/>
          </p:nvSpPr>
          <p:spPr bwMode="auto">
            <a:xfrm>
              <a:off x="11736950" y="592596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2" name="Freeform 896"/>
            <p:cNvSpPr/>
            <p:nvPr/>
          </p:nvSpPr>
          <p:spPr bwMode="auto">
            <a:xfrm>
              <a:off x="11736950" y="5675136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3" name="Freeform 897"/>
            <p:cNvSpPr/>
            <p:nvPr/>
          </p:nvSpPr>
          <p:spPr bwMode="auto">
            <a:xfrm>
              <a:off x="11736950" y="5424311"/>
              <a:ext cx="68263" cy="160338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8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8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0"/>
                    <a:pt x="12" y="3"/>
                    <a:pt x="12" y="5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9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4" name="Freeform 898"/>
            <p:cNvSpPr/>
            <p:nvPr/>
          </p:nvSpPr>
          <p:spPr bwMode="auto">
            <a:xfrm>
              <a:off x="11736950" y="5179836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5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5" name="Freeform 899"/>
            <p:cNvSpPr/>
            <p:nvPr/>
          </p:nvSpPr>
          <p:spPr bwMode="auto">
            <a:xfrm>
              <a:off x="11736950" y="4930599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6" name="Freeform 900"/>
            <p:cNvSpPr/>
            <p:nvPr/>
          </p:nvSpPr>
          <p:spPr bwMode="auto">
            <a:xfrm>
              <a:off x="11736950" y="4679774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7" name="Freeform 901"/>
            <p:cNvSpPr/>
            <p:nvPr/>
          </p:nvSpPr>
          <p:spPr bwMode="auto">
            <a:xfrm>
              <a:off x="11736950" y="4430536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8" name="Freeform 902"/>
            <p:cNvSpPr/>
            <p:nvPr/>
          </p:nvSpPr>
          <p:spPr bwMode="auto">
            <a:xfrm>
              <a:off x="11736950" y="4179711"/>
              <a:ext cx="68263" cy="160338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Freeform 903"/>
            <p:cNvSpPr/>
            <p:nvPr/>
          </p:nvSpPr>
          <p:spPr bwMode="auto">
            <a:xfrm>
              <a:off x="11736950" y="3930474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Freeform 904"/>
            <p:cNvSpPr/>
            <p:nvPr/>
          </p:nvSpPr>
          <p:spPr bwMode="auto">
            <a:xfrm>
              <a:off x="11736950" y="3679649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Freeform 905"/>
            <p:cNvSpPr/>
            <p:nvPr/>
          </p:nvSpPr>
          <p:spPr bwMode="auto">
            <a:xfrm>
              <a:off x="11736950" y="343041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7 h 28"/>
                <a:gd name="T8" fmla="*/ 1 w 12"/>
                <a:gd name="T9" fmla="*/ 12 h 28"/>
                <a:gd name="T10" fmla="*/ 2 w 12"/>
                <a:gd name="T11" fmla="*/ 8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8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7" y="0"/>
                  </a:cubicBezTo>
                  <a:cubicBezTo>
                    <a:pt x="10" y="0"/>
                    <a:pt x="12" y="3"/>
                    <a:pt x="12" y="5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9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Freeform 906"/>
            <p:cNvSpPr/>
            <p:nvPr/>
          </p:nvSpPr>
          <p:spPr bwMode="auto">
            <a:xfrm>
              <a:off x="11736950" y="3185936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5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Freeform 907"/>
            <p:cNvSpPr/>
            <p:nvPr/>
          </p:nvSpPr>
          <p:spPr bwMode="auto">
            <a:xfrm>
              <a:off x="11736950" y="2935111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2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4 h 27"/>
                <a:gd name="T14" fmla="*/ 7 w 12"/>
                <a:gd name="T15" fmla="*/ 0 h 27"/>
                <a:gd name="T16" fmla="*/ 12 w 12"/>
                <a:gd name="T17" fmla="*/ 4 h 27"/>
                <a:gd name="T18" fmla="*/ 12 w 12"/>
                <a:gd name="T19" fmla="*/ 7 h 27"/>
                <a:gd name="T20" fmla="*/ 10 w 12"/>
                <a:gd name="T21" fmla="*/ 13 h 27"/>
                <a:gd name="T22" fmla="*/ 12 w 12"/>
                <a:gd name="T23" fmla="*/ 20 h 27"/>
                <a:gd name="T24" fmla="*/ 12 w 12"/>
                <a:gd name="T25" fmla="*/ 22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3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Freeform 908"/>
            <p:cNvSpPr/>
            <p:nvPr/>
          </p:nvSpPr>
          <p:spPr bwMode="auto">
            <a:xfrm>
              <a:off x="11748062" y="2690636"/>
              <a:ext cx="57150" cy="169863"/>
            </a:xfrm>
            <a:custGeom>
              <a:avLst/>
              <a:gdLst>
                <a:gd name="T0" fmla="*/ 5 w 10"/>
                <a:gd name="T1" fmla="*/ 30 h 30"/>
                <a:gd name="T2" fmla="*/ 0 w 10"/>
                <a:gd name="T3" fmla="*/ 26 h 30"/>
                <a:gd name="T4" fmla="*/ 0 w 10"/>
                <a:gd name="T5" fmla="*/ 19 h 30"/>
                <a:gd name="T6" fmla="*/ 0 w 10"/>
                <a:gd name="T7" fmla="*/ 17 h 30"/>
                <a:gd name="T8" fmla="*/ 0 w 10"/>
                <a:gd name="T9" fmla="*/ 13 h 30"/>
                <a:gd name="T10" fmla="*/ 0 w 10"/>
                <a:gd name="T11" fmla="*/ 11 h 30"/>
                <a:gd name="T12" fmla="*/ 0 w 10"/>
                <a:gd name="T13" fmla="*/ 4 h 30"/>
                <a:gd name="T14" fmla="*/ 5 w 10"/>
                <a:gd name="T15" fmla="*/ 0 h 30"/>
                <a:gd name="T16" fmla="*/ 10 w 10"/>
                <a:gd name="T17" fmla="*/ 4 h 30"/>
                <a:gd name="T18" fmla="*/ 10 w 10"/>
                <a:gd name="T19" fmla="*/ 11 h 30"/>
                <a:gd name="T20" fmla="*/ 9 w 10"/>
                <a:gd name="T21" fmla="*/ 15 h 30"/>
                <a:gd name="T22" fmla="*/ 10 w 10"/>
                <a:gd name="T23" fmla="*/ 19 h 30"/>
                <a:gd name="T24" fmla="*/ 10 w 10"/>
                <a:gd name="T25" fmla="*/ 26 h 30"/>
                <a:gd name="T26" fmla="*/ 5 w 10"/>
                <a:gd name="T2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0">
                  <a:moveTo>
                    <a:pt x="5" y="30"/>
                  </a:moveTo>
                  <a:cubicBezTo>
                    <a:pt x="3" y="30"/>
                    <a:pt x="0" y="28"/>
                    <a:pt x="0" y="2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4"/>
                    <a:pt x="9" y="15"/>
                  </a:cubicBezTo>
                  <a:cubicBezTo>
                    <a:pt x="10" y="16"/>
                    <a:pt x="10" y="18"/>
                    <a:pt x="10" y="1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8"/>
                    <a:pt x="8" y="30"/>
                    <a:pt x="5" y="3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Freeform 909"/>
            <p:cNvSpPr/>
            <p:nvPr/>
          </p:nvSpPr>
          <p:spPr bwMode="auto">
            <a:xfrm>
              <a:off x="11736950" y="2463624"/>
              <a:ext cx="68263" cy="152400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7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Freeform 910"/>
            <p:cNvSpPr/>
            <p:nvPr/>
          </p:nvSpPr>
          <p:spPr bwMode="auto">
            <a:xfrm>
              <a:off x="11736950" y="2212799"/>
              <a:ext cx="68263" cy="153988"/>
            </a:xfrm>
            <a:custGeom>
              <a:avLst/>
              <a:gdLst>
                <a:gd name="T0" fmla="*/ 7 w 12"/>
                <a:gd name="T1" fmla="*/ 27 h 27"/>
                <a:gd name="T2" fmla="*/ 2 w 12"/>
                <a:gd name="T3" fmla="*/ 23 h 27"/>
                <a:gd name="T4" fmla="*/ 2 w 12"/>
                <a:gd name="T5" fmla="*/ 20 h 27"/>
                <a:gd name="T6" fmla="*/ 1 w 12"/>
                <a:gd name="T7" fmla="*/ 16 h 27"/>
                <a:gd name="T8" fmla="*/ 1 w 12"/>
                <a:gd name="T9" fmla="*/ 11 h 27"/>
                <a:gd name="T10" fmla="*/ 2 w 12"/>
                <a:gd name="T11" fmla="*/ 7 h 27"/>
                <a:gd name="T12" fmla="*/ 2 w 12"/>
                <a:gd name="T13" fmla="*/ 5 h 27"/>
                <a:gd name="T14" fmla="*/ 7 w 12"/>
                <a:gd name="T15" fmla="*/ 0 h 27"/>
                <a:gd name="T16" fmla="*/ 12 w 12"/>
                <a:gd name="T17" fmla="*/ 5 h 27"/>
                <a:gd name="T18" fmla="*/ 12 w 12"/>
                <a:gd name="T19" fmla="*/ 7 h 27"/>
                <a:gd name="T20" fmla="*/ 10 w 12"/>
                <a:gd name="T21" fmla="*/ 14 h 27"/>
                <a:gd name="T22" fmla="*/ 12 w 12"/>
                <a:gd name="T23" fmla="*/ 20 h 27"/>
                <a:gd name="T24" fmla="*/ 12 w 12"/>
                <a:gd name="T25" fmla="*/ 23 h 27"/>
                <a:gd name="T26" fmla="*/ 7 w 12"/>
                <a:gd name="T2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7">
                  <a:moveTo>
                    <a:pt x="7" y="27"/>
                  </a:moveTo>
                  <a:cubicBezTo>
                    <a:pt x="5" y="27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1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7"/>
                    <a:pt x="7" y="27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Freeform 911"/>
            <p:cNvSpPr/>
            <p:nvPr/>
          </p:nvSpPr>
          <p:spPr bwMode="auto">
            <a:xfrm>
              <a:off x="11736950" y="1963561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0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0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5"/>
                    <a:pt x="2" y="23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9"/>
                    <a:pt x="11" y="12"/>
                    <a:pt x="10" y="14"/>
                  </a:cubicBezTo>
                  <a:cubicBezTo>
                    <a:pt x="11" y="16"/>
                    <a:pt x="12" y="18"/>
                    <a:pt x="12" y="2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5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Freeform 912"/>
            <p:cNvSpPr/>
            <p:nvPr/>
          </p:nvSpPr>
          <p:spPr bwMode="auto">
            <a:xfrm>
              <a:off x="11736950" y="1712736"/>
              <a:ext cx="68263" cy="158750"/>
            </a:xfrm>
            <a:custGeom>
              <a:avLst/>
              <a:gdLst>
                <a:gd name="T0" fmla="*/ 7 w 12"/>
                <a:gd name="T1" fmla="*/ 28 h 28"/>
                <a:gd name="T2" fmla="*/ 2 w 12"/>
                <a:gd name="T3" fmla="*/ 23 h 28"/>
                <a:gd name="T4" fmla="*/ 2 w 12"/>
                <a:gd name="T5" fmla="*/ 21 h 28"/>
                <a:gd name="T6" fmla="*/ 1 w 12"/>
                <a:gd name="T7" fmla="*/ 16 h 28"/>
                <a:gd name="T8" fmla="*/ 1 w 12"/>
                <a:gd name="T9" fmla="*/ 11 h 28"/>
                <a:gd name="T10" fmla="*/ 2 w 12"/>
                <a:gd name="T11" fmla="*/ 7 h 28"/>
                <a:gd name="T12" fmla="*/ 2 w 12"/>
                <a:gd name="T13" fmla="*/ 5 h 28"/>
                <a:gd name="T14" fmla="*/ 7 w 12"/>
                <a:gd name="T15" fmla="*/ 0 h 28"/>
                <a:gd name="T16" fmla="*/ 12 w 12"/>
                <a:gd name="T17" fmla="*/ 5 h 28"/>
                <a:gd name="T18" fmla="*/ 12 w 12"/>
                <a:gd name="T19" fmla="*/ 7 h 28"/>
                <a:gd name="T20" fmla="*/ 10 w 12"/>
                <a:gd name="T21" fmla="*/ 14 h 28"/>
                <a:gd name="T22" fmla="*/ 12 w 12"/>
                <a:gd name="T23" fmla="*/ 21 h 28"/>
                <a:gd name="T24" fmla="*/ 12 w 12"/>
                <a:gd name="T25" fmla="*/ 23 h 28"/>
                <a:gd name="T26" fmla="*/ 7 w 12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7" y="28"/>
                  </a:moveTo>
                  <a:cubicBezTo>
                    <a:pt x="5" y="28"/>
                    <a:pt x="2" y="26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0" y="15"/>
                    <a:pt x="0" y="13"/>
                    <a:pt x="1" y="11"/>
                  </a:cubicBezTo>
                  <a:cubicBezTo>
                    <a:pt x="2" y="10"/>
                    <a:pt x="2" y="9"/>
                    <a:pt x="2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5" y="0"/>
                    <a:pt x="7" y="0"/>
                  </a:cubicBezTo>
                  <a:cubicBezTo>
                    <a:pt x="10" y="0"/>
                    <a:pt x="12" y="2"/>
                    <a:pt x="12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0"/>
                    <a:pt x="11" y="12"/>
                    <a:pt x="10" y="14"/>
                  </a:cubicBezTo>
                  <a:cubicBezTo>
                    <a:pt x="11" y="16"/>
                    <a:pt x="12" y="18"/>
                    <a:pt x="12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0" y="28"/>
                    <a:pt x="7" y="28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Freeform 913"/>
            <p:cNvSpPr>
              <a:spLocks noEditPoints="1"/>
            </p:cNvSpPr>
            <p:nvPr/>
          </p:nvSpPr>
          <p:spPr bwMode="auto">
            <a:xfrm>
              <a:off x="10617762" y="1366661"/>
              <a:ext cx="1187450" cy="295275"/>
            </a:xfrm>
            <a:custGeom>
              <a:avLst/>
              <a:gdLst>
                <a:gd name="T0" fmla="*/ 204 w 209"/>
                <a:gd name="T1" fmla="*/ 52 h 52"/>
                <a:gd name="T2" fmla="*/ 199 w 209"/>
                <a:gd name="T3" fmla="*/ 47 h 52"/>
                <a:gd name="T4" fmla="*/ 199 w 209"/>
                <a:gd name="T5" fmla="*/ 38 h 52"/>
                <a:gd name="T6" fmla="*/ 197 w 209"/>
                <a:gd name="T7" fmla="*/ 33 h 52"/>
                <a:gd name="T8" fmla="*/ 198 w 209"/>
                <a:gd name="T9" fmla="*/ 26 h 52"/>
                <a:gd name="T10" fmla="*/ 205 w 209"/>
                <a:gd name="T11" fmla="*/ 27 h 52"/>
                <a:gd name="T12" fmla="*/ 209 w 209"/>
                <a:gd name="T13" fmla="*/ 38 h 52"/>
                <a:gd name="T14" fmla="*/ 209 w 209"/>
                <a:gd name="T15" fmla="*/ 47 h 52"/>
                <a:gd name="T16" fmla="*/ 204 w 209"/>
                <a:gd name="T17" fmla="*/ 52 h 52"/>
                <a:gd name="T18" fmla="*/ 5 w 209"/>
                <a:gd name="T19" fmla="*/ 52 h 52"/>
                <a:gd name="T20" fmla="*/ 0 w 209"/>
                <a:gd name="T21" fmla="*/ 47 h 52"/>
                <a:gd name="T22" fmla="*/ 0 w 209"/>
                <a:gd name="T23" fmla="*/ 38 h 52"/>
                <a:gd name="T24" fmla="*/ 5 w 209"/>
                <a:gd name="T25" fmla="*/ 27 h 52"/>
                <a:gd name="T26" fmla="*/ 11 w 209"/>
                <a:gd name="T27" fmla="*/ 26 h 52"/>
                <a:gd name="T28" fmla="*/ 12 w 209"/>
                <a:gd name="T29" fmla="*/ 33 h 52"/>
                <a:gd name="T30" fmla="*/ 10 w 209"/>
                <a:gd name="T31" fmla="*/ 38 h 52"/>
                <a:gd name="T32" fmla="*/ 10 w 209"/>
                <a:gd name="T33" fmla="*/ 47 h 52"/>
                <a:gd name="T34" fmla="*/ 5 w 209"/>
                <a:gd name="T35" fmla="*/ 52 h 52"/>
                <a:gd name="T36" fmla="*/ 186 w 209"/>
                <a:gd name="T37" fmla="*/ 24 h 52"/>
                <a:gd name="T38" fmla="*/ 184 w 209"/>
                <a:gd name="T39" fmla="*/ 23 h 52"/>
                <a:gd name="T40" fmla="*/ 168 w 209"/>
                <a:gd name="T41" fmla="*/ 17 h 52"/>
                <a:gd name="T42" fmla="*/ 164 w 209"/>
                <a:gd name="T43" fmla="*/ 12 h 52"/>
                <a:gd name="T44" fmla="*/ 170 w 209"/>
                <a:gd name="T45" fmla="*/ 8 h 52"/>
                <a:gd name="T46" fmla="*/ 188 w 209"/>
                <a:gd name="T47" fmla="*/ 15 h 52"/>
                <a:gd name="T48" fmla="*/ 191 w 209"/>
                <a:gd name="T49" fmla="*/ 21 h 52"/>
                <a:gd name="T50" fmla="*/ 186 w 209"/>
                <a:gd name="T51" fmla="*/ 24 h 52"/>
                <a:gd name="T52" fmla="*/ 23 w 209"/>
                <a:gd name="T53" fmla="*/ 24 h 52"/>
                <a:gd name="T54" fmla="*/ 19 w 209"/>
                <a:gd name="T55" fmla="*/ 21 h 52"/>
                <a:gd name="T56" fmla="*/ 21 w 209"/>
                <a:gd name="T57" fmla="*/ 15 h 52"/>
                <a:gd name="T58" fmla="*/ 39 w 209"/>
                <a:gd name="T59" fmla="*/ 8 h 52"/>
                <a:gd name="T60" fmla="*/ 45 w 209"/>
                <a:gd name="T61" fmla="*/ 12 h 52"/>
                <a:gd name="T62" fmla="*/ 42 w 209"/>
                <a:gd name="T63" fmla="*/ 17 h 52"/>
                <a:gd name="T64" fmla="*/ 25 w 209"/>
                <a:gd name="T65" fmla="*/ 23 h 52"/>
                <a:gd name="T66" fmla="*/ 23 w 209"/>
                <a:gd name="T67" fmla="*/ 24 h 52"/>
                <a:gd name="T68" fmla="*/ 151 w 209"/>
                <a:gd name="T69" fmla="*/ 14 h 52"/>
                <a:gd name="T70" fmla="*/ 150 w 209"/>
                <a:gd name="T71" fmla="*/ 14 h 52"/>
                <a:gd name="T72" fmla="*/ 132 w 209"/>
                <a:gd name="T73" fmla="*/ 11 h 52"/>
                <a:gd name="T74" fmla="*/ 128 w 209"/>
                <a:gd name="T75" fmla="*/ 6 h 52"/>
                <a:gd name="T76" fmla="*/ 133 w 209"/>
                <a:gd name="T77" fmla="*/ 2 h 52"/>
                <a:gd name="T78" fmla="*/ 152 w 209"/>
                <a:gd name="T79" fmla="*/ 4 h 52"/>
                <a:gd name="T80" fmla="*/ 155 w 209"/>
                <a:gd name="T81" fmla="*/ 10 h 52"/>
                <a:gd name="T82" fmla="*/ 151 w 209"/>
                <a:gd name="T83" fmla="*/ 14 h 52"/>
                <a:gd name="T84" fmla="*/ 59 w 209"/>
                <a:gd name="T85" fmla="*/ 14 h 52"/>
                <a:gd name="T86" fmla="*/ 54 w 209"/>
                <a:gd name="T87" fmla="*/ 10 h 52"/>
                <a:gd name="T88" fmla="*/ 58 w 209"/>
                <a:gd name="T89" fmla="*/ 4 h 52"/>
                <a:gd name="T90" fmla="*/ 77 w 209"/>
                <a:gd name="T91" fmla="*/ 2 h 52"/>
                <a:gd name="T92" fmla="*/ 82 w 209"/>
                <a:gd name="T93" fmla="*/ 6 h 52"/>
                <a:gd name="T94" fmla="*/ 77 w 209"/>
                <a:gd name="T95" fmla="*/ 11 h 52"/>
                <a:gd name="T96" fmla="*/ 60 w 209"/>
                <a:gd name="T97" fmla="*/ 14 h 52"/>
                <a:gd name="T98" fmla="*/ 59 w 209"/>
                <a:gd name="T99" fmla="*/ 14 h 52"/>
                <a:gd name="T100" fmla="*/ 114 w 209"/>
                <a:gd name="T101" fmla="*/ 10 h 52"/>
                <a:gd name="T102" fmla="*/ 114 w 209"/>
                <a:gd name="T103" fmla="*/ 10 h 52"/>
                <a:gd name="T104" fmla="*/ 96 w 209"/>
                <a:gd name="T105" fmla="*/ 10 h 52"/>
                <a:gd name="T106" fmla="*/ 91 w 209"/>
                <a:gd name="T107" fmla="*/ 5 h 52"/>
                <a:gd name="T108" fmla="*/ 95 w 209"/>
                <a:gd name="T109" fmla="*/ 1 h 52"/>
                <a:gd name="T110" fmla="*/ 114 w 209"/>
                <a:gd name="T111" fmla="*/ 1 h 52"/>
                <a:gd name="T112" fmla="*/ 119 w 209"/>
                <a:gd name="T113" fmla="*/ 5 h 52"/>
                <a:gd name="T114" fmla="*/ 114 w 209"/>
                <a:gd name="T115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9" h="52">
                  <a:moveTo>
                    <a:pt x="204" y="52"/>
                  </a:moveTo>
                  <a:cubicBezTo>
                    <a:pt x="202" y="52"/>
                    <a:pt x="199" y="50"/>
                    <a:pt x="199" y="47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6"/>
                    <a:pt x="199" y="34"/>
                    <a:pt x="197" y="33"/>
                  </a:cubicBezTo>
                  <a:cubicBezTo>
                    <a:pt x="196" y="31"/>
                    <a:pt x="196" y="28"/>
                    <a:pt x="198" y="26"/>
                  </a:cubicBezTo>
                  <a:cubicBezTo>
                    <a:pt x="200" y="24"/>
                    <a:pt x="203" y="25"/>
                    <a:pt x="205" y="27"/>
                  </a:cubicBezTo>
                  <a:cubicBezTo>
                    <a:pt x="208" y="30"/>
                    <a:pt x="209" y="34"/>
                    <a:pt x="209" y="38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9" y="50"/>
                    <a:pt x="207" y="52"/>
                    <a:pt x="204" y="52"/>
                  </a:cubicBezTo>
                  <a:close/>
                  <a:moveTo>
                    <a:pt x="5" y="52"/>
                  </a:moveTo>
                  <a:cubicBezTo>
                    <a:pt x="3" y="52"/>
                    <a:pt x="0" y="50"/>
                    <a:pt x="0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4"/>
                    <a:pt x="2" y="30"/>
                    <a:pt x="5" y="27"/>
                  </a:cubicBezTo>
                  <a:cubicBezTo>
                    <a:pt x="6" y="25"/>
                    <a:pt x="9" y="24"/>
                    <a:pt x="11" y="26"/>
                  </a:cubicBezTo>
                  <a:cubicBezTo>
                    <a:pt x="13" y="27"/>
                    <a:pt x="14" y="30"/>
                    <a:pt x="12" y="33"/>
                  </a:cubicBezTo>
                  <a:cubicBezTo>
                    <a:pt x="11" y="34"/>
                    <a:pt x="10" y="36"/>
                    <a:pt x="10" y="3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0"/>
                    <a:pt x="8" y="52"/>
                    <a:pt x="5" y="52"/>
                  </a:cubicBezTo>
                  <a:close/>
                  <a:moveTo>
                    <a:pt x="186" y="24"/>
                  </a:moveTo>
                  <a:cubicBezTo>
                    <a:pt x="186" y="24"/>
                    <a:pt x="185" y="24"/>
                    <a:pt x="184" y="23"/>
                  </a:cubicBezTo>
                  <a:cubicBezTo>
                    <a:pt x="180" y="21"/>
                    <a:pt x="174" y="19"/>
                    <a:pt x="168" y="17"/>
                  </a:cubicBezTo>
                  <a:cubicBezTo>
                    <a:pt x="165" y="17"/>
                    <a:pt x="164" y="14"/>
                    <a:pt x="164" y="12"/>
                  </a:cubicBezTo>
                  <a:cubicBezTo>
                    <a:pt x="165" y="9"/>
                    <a:pt x="168" y="8"/>
                    <a:pt x="170" y="8"/>
                  </a:cubicBezTo>
                  <a:cubicBezTo>
                    <a:pt x="177" y="10"/>
                    <a:pt x="183" y="12"/>
                    <a:pt x="188" y="15"/>
                  </a:cubicBezTo>
                  <a:cubicBezTo>
                    <a:pt x="191" y="16"/>
                    <a:pt x="192" y="19"/>
                    <a:pt x="191" y="21"/>
                  </a:cubicBezTo>
                  <a:cubicBezTo>
                    <a:pt x="190" y="23"/>
                    <a:pt x="188" y="24"/>
                    <a:pt x="186" y="24"/>
                  </a:cubicBezTo>
                  <a:close/>
                  <a:moveTo>
                    <a:pt x="23" y="24"/>
                  </a:moveTo>
                  <a:cubicBezTo>
                    <a:pt x="21" y="24"/>
                    <a:pt x="20" y="23"/>
                    <a:pt x="19" y="21"/>
                  </a:cubicBezTo>
                  <a:cubicBezTo>
                    <a:pt x="18" y="19"/>
                    <a:pt x="19" y="16"/>
                    <a:pt x="21" y="15"/>
                  </a:cubicBezTo>
                  <a:cubicBezTo>
                    <a:pt x="26" y="12"/>
                    <a:pt x="33" y="10"/>
                    <a:pt x="39" y="8"/>
                  </a:cubicBezTo>
                  <a:cubicBezTo>
                    <a:pt x="42" y="8"/>
                    <a:pt x="45" y="9"/>
                    <a:pt x="45" y="12"/>
                  </a:cubicBezTo>
                  <a:cubicBezTo>
                    <a:pt x="46" y="14"/>
                    <a:pt x="44" y="17"/>
                    <a:pt x="42" y="17"/>
                  </a:cubicBezTo>
                  <a:cubicBezTo>
                    <a:pt x="36" y="19"/>
                    <a:pt x="30" y="21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lose/>
                  <a:moveTo>
                    <a:pt x="151" y="14"/>
                  </a:moveTo>
                  <a:cubicBezTo>
                    <a:pt x="151" y="14"/>
                    <a:pt x="150" y="14"/>
                    <a:pt x="150" y="14"/>
                  </a:cubicBezTo>
                  <a:cubicBezTo>
                    <a:pt x="144" y="13"/>
                    <a:pt x="138" y="12"/>
                    <a:pt x="132" y="11"/>
                  </a:cubicBezTo>
                  <a:cubicBezTo>
                    <a:pt x="129" y="11"/>
                    <a:pt x="128" y="9"/>
                    <a:pt x="128" y="6"/>
                  </a:cubicBezTo>
                  <a:cubicBezTo>
                    <a:pt x="128" y="3"/>
                    <a:pt x="130" y="2"/>
                    <a:pt x="133" y="2"/>
                  </a:cubicBezTo>
                  <a:cubicBezTo>
                    <a:pt x="139" y="2"/>
                    <a:pt x="146" y="3"/>
                    <a:pt x="152" y="4"/>
                  </a:cubicBezTo>
                  <a:cubicBezTo>
                    <a:pt x="154" y="5"/>
                    <a:pt x="156" y="7"/>
                    <a:pt x="155" y="10"/>
                  </a:cubicBezTo>
                  <a:cubicBezTo>
                    <a:pt x="155" y="12"/>
                    <a:pt x="153" y="14"/>
                    <a:pt x="151" y="14"/>
                  </a:cubicBezTo>
                  <a:close/>
                  <a:moveTo>
                    <a:pt x="59" y="14"/>
                  </a:moveTo>
                  <a:cubicBezTo>
                    <a:pt x="56" y="14"/>
                    <a:pt x="54" y="12"/>
                    <a:pt x="54" y="10"/>
                  </a:cubicBezTo>
                  <a:cubicBezTo>
                    <a:pt x="54" y="7"/>
                    <a:pt x="55" y="5"/>
                    <a:pt x="58" y="4"/>
                  </a:cubicBezTo>
                  <a:cubicBezTo>
                    <a:pt x="64" y="3"/>
                    <a:pt x="70" y="2"/>
                    <a:pt x="77" y="2"/>
                  </a:cubicBezTo>
                  <a:cubicBezTo>
                    <a:pt x="79" y="2"/>
                    <a:pt x="82" y="3"/>
                    <a:pt x="82" y="6"/>
                  </a:cubicBezTo>
                  <a:cubicBezTo>
                    <a:pt x="82" y="9"/>
                    <a:pt x="80" y="11"/>
                    <a:pt x="77" y="11"/>
                  </a:cubicBezTo>
                  <a:cubicBezTo>
                    <a:pt x="71" y="12"/>
                    <a:pt x="65" y="13"/>
                    <a:pt x="60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114" y="10"/>
                  </a:moveTo>
                  <a:cubicBezTo>
                    <a:pt x="114" y="10"/>
                    <a:pt x="114" y="10"/>
                    <a:pt x="114" y="10"/>
                  </a:cubicBezTo>
                  <a:cubicBezTo>
                    <a:pt x="108" y="10"/>
                    <a:pt x="102" y="10"/>
                    <a:pt x="96" y="10"/>
                  </a:cubicBezTo>
                  <a:cubicBezTo>
                    <a:pt x="93" y="10"/>
                    <a:pt x="91" y="8"/>
                    <a:pt x="91" y="5"/>
                  </a:cubicBezTo>
                  <a:cubicBezTo>
                    <a:pt x="91" y="3"/>
                    <a:pt x="93" y="1"/>
                    <a:pt x="95" y="1"/>
                  </a:cubicBezTo>
                  <a:cubicBezTo>
                    <a:pt x="102" y="0"/>
                    <a:pt x="108" y="0"/>
                    <a:pt x="114" y="1"/>
                  </a:cubicBezTo>
                  <a:cubicBezTo>
                    <a:pt x="117" y="1"/>
                    <a:pt x="119" y="3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4A5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59330"/>
            <a:ext cx="8534400" cy="2339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1452880"/>
            <a:ext cx="776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各指标的均值、标准差、最小值、上下四分位数、中位数、最大值如下图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928370"/>
            <a:ext cx="4817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一、数据的描述统计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332865"/>
            <a:ext cx="7710805" cy="5377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5310" y="1469390"/>
            <a:ext cx="3336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各变量之间相关系数热力图如右图。</a:t>
            </a:r>
          </a:p>
          <a:p>
            <a:r>
              <a:rPr lang="zh-CN" altLang="en-US"/>
              <a:t>可以看到各变量之间的相关性比较小，所以不需要操作，一般相关系数大于0.6可以进行变量剔除。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852170"/>
            <a:ext cx="480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二、变量间相关性分析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2533015"/>
            <a:ext cx="6257925" cy="1914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1500" y="1539875"/>
            <a:ext cx="5588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由于各指标的权重不同，为了能更客观地反映各变量对评分结果的影响， 这里对数据进行归一化处理</a:t>
            </a:r>
          </a:p>
          <a:p>
            <a:r>
              <a:rPr lang="zh-CN" altLang="en-US"/>
              <a:t>（下图为最大最小标准化的结果）</a:t>
            </a:r>
          </a:p>
        </p:txBody>
      </p:sp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1539875"/>
            <a:ext cx="5220970" cy="35356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三、归一化处理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Establishment of model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一、算法集成（</a:t>
            </a:r>
            <a:r>
              <a:rPr lang="en-US" altLang="zh-CN" sz="2000"/>
              <a:t>Logistic</a:t>
            </a:r>
            <a:r>
              <a:rPr lang="zh-CN" altLang="en-US" sz="2000"/>
              <a:t>、决策树、朴素贝叶斯、</a:t>
            </a:r>
            <a:r>
              <a:rPr lang="en-US" altLang="zh-CN" sz="2000"/>
              <a:t>SVM</a:t>
            </a:r>
            <a:r>
              <a:rPr lang="zh-CN" altLang="en-US" sz="2000"/>
              <a:t>、神经网络、随机森林）</a:t>
            </a:r>
          </a:p>
          <a:p>
            <a:r>
              <a:rPr lang="zh-CN" altLang="en-US" sz="2000"/>
              <a:t>二、混淆矩阵精确度的比较</a:t>
            </a:r>
          </a:p>
          <a:p>
            <a:r>
              <a:rPr lang="zh-CN" altLang="en-US" sz="2000"/>
              <a:t>三、熵值法与</a:t>
            </a:r>
            <a:r>
              <a:rPr lang="en-US" altLang="zh-CN" sz="2000"/>
              <a:t>AHP</a:t>
            </a:r>
            <a:r>
              <a:rPr lang="zh-CN" altLang="en-US" sz="2000"/>
              <a:t>的比较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5" y="1656081"/>
            <a:ext cx="7284695" cy="2383094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163972" y="1770820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Logistic</a:t>
            </a:r>
            <a:r>
              <a:rPr lang="zh-CN" altLang="en-US" sz="1400" b="1" dirty="0"/>
              <a:t>算法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502052" y="1981467"/>
            <a:ext cx="1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神经网络算法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817012" y="2289244"/>
            <a:ext cx="95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SVR</a:t>
            </a:r>
            <a:r>
              <a:rPr lang="zh-CN" altLang="en-US" sz="1400" b="1" dirty="0"/>
              <a:t>算法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542692" y="2548655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决策树算法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290212" y="2847406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朴素贝叶斯</a:t>
            </a:r>
          </a:p>
        </p:txBody>
      </p:sp>
      <p:sp>
        <p:nvSpPr>
          <p:cNvPr id="54" name="右大括号 53"/>
          <p:cNvSpPr/>
          <p:nvPr/>
        </p:nvSpPr>
        <p:spPr>
          <a:xfrm>
            <a:off x="7870854" y="3255557"/>
            <a:ext cx="81278" cy="544283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902544" y="3373809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随机森林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一、算法集成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1669415"/>
            <a:ext cx="4567658" cy="9925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9" y="3083738"/>
            <a:ext cx="3080834" cy="13358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72457" y="4451867"/>
            <a:ext cx="147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r>
              <a:rPr lang="zh-CN" altLang="en-US" dirty="0"/>
              <a:t>模型：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0057" y="1327773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r>
              <a:rPr lang="zh-CN" altLang="en-US" dirty="0"/>
              <a:t>模型：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79" y="4788933"/>
            <a:ext cx="2989541" cy="1729599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39800" y="274616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神经网络模型：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047" y="1669415"/>
            <a:ext cx="4832033" cy="67171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222047" y="1298682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决策树模型：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47" y="3051472"/>
            <a:ext cx="3098770" cy="166366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62672" y="266192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朴素贝叶斯模型：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315" y="5233555"/>
            <a:ext cx="6256600" cy="117621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390715" y="4876169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随机森林模型：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3" y="2108200"/>
            <a:ext cx="4867275" cy="1219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4" y="3711575"/>
            <a:ext cx="5969318" cy="5943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3828" y="168656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建立混淆矩阵模型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33828" y="332740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计算准确度</a:t>
            </a:r>
          </a:p>
        </p:txBody>
      </p:sp>
      <p:graphicFrame>
        <p:nvGraphicFramePr>
          <p:cNvPr id="28" name="表格 4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45903" y="1710005"/>
          <a:ext cx="5112269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精确度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0.8302469135802469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0.7654320987654321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0.7685185185185185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0.9087150621118012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0.8055555555555556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246880" y="4976753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可以看出，</a:t>
            </a:r>
            <a:r>
              <a:rPr lang="en-US" altLang="zh-CN" dirty="0"/>
              <a:t>SVM</a:t>
            </a:r>
            <a:r>
              <a:rPr lang="zh-CN" altLang="en-US" dirty="0"/>
              <a:t>的预测准确度最佳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二、混淆矩阵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三、熵值法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511965" y="1363272"/>
            <a:ext cx="9227820" cy="2169160"/>
            <a:chOff x="-5848759" y="4288770"/>
            <a:chExt cx="9227820" cy="2169160"/>
          </a:xfrm>
        </p:grpSpPr>
        <p:sp>
          <p:nvSpPr>
            <p:cNvPr id="9" name="矩形 8"/>
            <p:cNvSpPr/>
            <p:nvPr/>
          </p:nvSpPr>
          <p:spPr>
            <a:xfrm>
              <a:off x="924578" y="4288770"/>
              <a:ext cx="2454379" cy="5049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</a:pPr>
              <a:r>
                <a:rPr lang="zh-CN" altLang="en-US" sz="24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原理：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5848759" y="4704695"/>
              <a:ext cx="922782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 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n-lt"/>
                </a:rPr>
                <a:t>熵值法是计算指标权重的经典算法之一，用来判断某个指标的离散程度。离散程度大，信息量越大，不确定性就越小，熵也就越小；信息量越小，不确定性越大，熵也越大。通过计算熵值来判断一个事件的随机性及无序程度，指标的离散程度越大，该指标对综合评价的影响越大。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08" y="2984126"/>
            <a:ext cx="2361905" cy="11142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82" y="4070659"/>
            <a:ext cx="3533333" cy="8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20" y="4200749"/>
            <a:ext cx="3419048" cy="5809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68" y="4927802"/>
            <a:ext cx="1847619" cy="7523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79" y="5680183"/>
            <a:ext cx="1904762" cy="111428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950051" y="3411665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样本权重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1480" y="5145813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指标差异系数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944720" y="4257228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指标熵值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71480" y="6079147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</a:t>
            </a:r>
            <a:r>
              <a: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指标权重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796549" y="5030800"/>
            <a:ext cx="8214256" cy="1338259"/>
            <a:chOff x="-4835299" y="4288770"/>
            <a:chExt cx="8214256" cy="1338259"/>
          </a:xfrm>
        </p:grpSpPr>
        <p:sp>
          <p:nvSpPr>
            <p:cNvPr id="9" name="矩形 8"/>
            <p:cNvSpPr/>
            <p:nvPr/>
          </p:nvSpPr>
          <p:spPr>
            <a:xfrm>
              <a:off x="924578" y="4288770"/>
              <a:ext cx="2454379" cy="5049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20000"/>
                </a:lnSpc>
              </a:pPr>
              <a:r>
                <a:rPr lang="zh-CN" altLang="en-US" sz="24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结果分析：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4835299" y="4705009"/>
              <a:ext cx="8214256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 </a:t>
              </a:r>
              <a:r>
                <a:rPr lang="zh-CN" alt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+mn-lt"/>
                </a:rPr>
                <a:t>由熵值法得出的权重结果可知，relation、business、job的熵增较大，即在银行信用评估中应有较高的权重占比。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43" y="1452260"/>
            <a:ext cx="5279851" cy="26985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80" y="1496916"/>
            <a:ext cx="1916199" cy="26539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23738" y="419348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图：熵值法代码</a:t>
            </a:r>
            <a:endParaRPr lang="zh-CN" altLang="en-US" sz="12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209613" y="419348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表：各指标权重</a:t>
            </a:r>
            <a:endParaRPr lang="zh-CN" altLang="en-US" sz="12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1880817" y="5229431"/>
            <a:ext cx="8214256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 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ea typeface="+mn-lt"/>
              </a:rPr>
              <a:t>我们将所得权重与客户各项指标相乘得出该用户的综合评分score，并依次降序排列。为了检验熵值法评价模型的准确率，我们按照原始数据集的0/1比例（288/540）同样设置score为二分类0、1变量。接下来进行检验。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"/>
          <a:stretch>
            <a:fillRect/>
          </a:stretch>
        </p:blipFill>
        <p:spPr>
          <a:xfrm>
            <a:off x="1725429" y="1200334"/>
            <a:ext cx="2104762" cy="32345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/>
          <a:stretch>
            <a:fillRect/>
          </a:stretch>
        </p:blipFill>
        <p:spPr>
          <a:xfrm>
            <a:off x="6530634" y="1200334"/>
            <a:ext cx="3163508" cy="32345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68788" y="452045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表：客户综合评分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408622" y="4520454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表：客户预测结果</a:t>
            </a:r>
            <a:endParaRPr lang="zh-CN" altLang="en-US" sz="12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3" y="584837"/>
            <a:ext cx="1127858" cy="28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784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14198" y="-7696"/>
            <a:ext cx="12184587" cy="6858000"/>
          </a:xfrm>
          <a:prstGeom prst="parallelogram">
            <a:avLst>
              <a:gd name="adj" fmla="val 480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平行四边形 7"/>
          <p:cNvSpPr/>
          <p:nvPr/>
        </p:nvSpPr>
        <p:spPr bwMode="auto">
          <a:xfrm>
            <a:off x="827519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10497403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 flipH="1">
            <a:off x="10924726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16" name="直角三角形 15"/>
          <p:cNvSpPr/>
          <p:nvPr/>
        </p:nvSpPr>
        <p:spPr bwMode="auto">
          <a:xfrm rot="10800000" flipH="1">
            <a:off x="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57" name="图片 56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95280" y="2032000"/>
            <a:ext cx="5303502" cy="4826000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045883" y="2803828"/>
            <a:ext cx="3261719" cy="939754"/>
            <a:chOff x="3055658" y="2803828"/>
            <a:chExt cx="3261719" cy="939754"/>
          </a:xfrm>
        </p:grpSpPr>
        <p:sp>
          <p:nvSpPr>
            <p:cNvPr id="24" name="文本框 23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63102" y="2938291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55658" y="3477517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Definition of mining target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11207" y="2803828"/>
            <a:ext cx="2451654" cy="939754"/>
            <a:chOff x="5948480" y="2803828"/>
            <a:chExt cx="2452237" cy="939754"/>
          </a:xfrm>
        </p:grpSpPr>
        <p:sp>
          <p:nvSpPr>
            <p:cNvPr id="32" name="文本框 31"/>
            <p:cNvSpPr txBox="1"/>
            <p:nvPr/>
          </p:nvSpPr>
          <p:spPr>
            <a:xfrm>
              <a:off x="790506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955993" y="2938291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数据的准备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48480" y="3477517"/>
              <a:ext cx="1926055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Data preparation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0979" y="4406617"/>
            <a:ext cx="2402988" cy="939753"/>
            <a:chOff x="1904979" y="4632042"/>
            <a:chExt cx="2402988" cy="939753"/>
          </a:xfrm>
        </p:grpSpPr>
        <p:sp>
          <p:nvSpPr>
            <p:cNvPr id="40" name="文本框 39"/>
            <p:cNvSpPr txBox="1"/>
            <p:nvPr/>
          </p:nvSpPr>
          <p:spPr>
            <a:xfrm>
              <a:off x="1912561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模型的建立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871087" y="4632042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04979" y="5305730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Establishment of model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64637" y="4406617"/>
            <a:ext cx="2383790" cy="939754"/>
            <a:chOff x="4797800" y="4632042"/>
            <a:chExt cx="2384014" cy="939754"/>
          </a:xfrm>
        </p:grpSpPr>
        <p:sp>
          <p:nvSpPr>
            <p:cNvPr id="55" name="文本框 54"/>
            <p:cNvSpPr txBox="1"/>
            <p:nvPr/>
          </p:nvSpPr>
          <p:spPr>
            <a:xfrm>
              <a:off x="4805452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模型的评估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44928" y="4632042"/>
              <a:ext cx="436886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797800" y="5305731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Model evaluation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7920" y="935168"/>
            <a:ext cx="3083101" cy="1005505"/>
            <a:chOff x="3664157" y="630438"/>
            <a:chExt cx="3083101" cy="1005505"/>
          </a:xfrm>
        </p:grpSpPr>
        <p:sp>
          <p:nvSpPr>
            <p:cNvPr id="60" name="文本框 59"/>
            <p:cNvSpPr txBox="1"/>
            <p:nvPr/>
          </p:nvSpPr>
          <p:spPr>
            <a:xfrm>
              <a:off x="3664157" y="630438"/>
              <a:ext cx="15385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gradFill>
                    <a:gsLst>
                      <a:gs pos="0">
                        <a:srgbClr val="F5AD14"/>
                      </a:gs>
                      <a:gs pos="100000">
                        <a:srgbClr val="F01D06"/>
                      </a:gs>
                    </a:gsLst>
                    <a:lin ang="27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目录</a:t>
              </a:r>
              <a:endParaRPr lang="zh-CN" altLang="en-US" sz="5400" dirty="0">
                <a:gradFill>
                  <a:gsLst>
                    <a:gs pos="0">
                      <a:srgbClr val="F5AD14"/>
                    </a:gs>
                    <a:gs pos="100000">
                      <a:srgbClr val="F01D06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769724" y="1635943"/>
              <a:ext cx="481647" cy="0"/>
            </a:xfrm>
            <a:prstGeom prst="line">
              <a:avLst/>
            </a:prstGeom>
            <a:solidFill>
              <a:srgbClr val="080808"/>
            </a:solidFill>
            <a:ln w="47625" cap="rnd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p:spPr>
        </p:cxnSp>
        <p:sp>
          <p:nvSpPr>
            <p:cNvPr id="62" name="文本框 61"/>
            <p:cNvSpPr txBox="1"/>
            <p:nvPr/>
          </p:nvSpPr>
          <p:spPr>
            <a:xfrm>
              <a:off x="5208744" y="1055065"/>
              <a:ext cx="1538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CONTENTS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963272" y="2803828"/>
            <a:ext cx="2373954" cy="939754"/>
            <a:chOff x="5948480" y="2803828"/>
            <a:chExt cx="2374518" cy="939754"/>
          </a:xfrm>
        </p:grpSpPr>
        <p:sp>
          <p:nvSpPr>
            <p:cNvPr id="5" name="文本框 4"/>
            <p:cNvSpPr txBox="1"/>
            <p:nvPr/>
          </p:nvSpPr>
          <p:spPr>
            <a:xfrm>
              <a:off x="5955993" y="2938291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数据的探索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886014" y="2803828"/>
              <a:ext cx="436984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48480" y="3477517"/>
              <a:ext cx="1926055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Data exploration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29097" y="4406617"/>
            <a:ext cx="2383790" cy="939754"/>
            <a:chOff x="4797800" y="4632042"/>
            <a:chExt cx="2384018" cy="939754"/>
          </a:xfrm>
        </p:grpSpPr>
        <p:sp>
          <p:nvSpPr>
            <p:cNvPr id="12" name="文本框 11"/>
            <p:cNvSpPr txBox="1"/>
            <p:nvPr/>
          </p:nvSpPr>
          <p:spPr>
            <a:xfrm>
              <a:off x="4805452" y="476650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r>
                <a:rPr lang="zh-CN" altLang="en-US" dirty="0"/>
                <a:t>模型的部署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744932" y="4632042"/>
              <a:ext cx="436886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06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97800" y="5305731"/>
              <a:ext cx="1926056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0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</a:rPr>
                <a:t>Model deployment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1850547" y="5237060"/>
            <a:ext cx="8214256" cy="1337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 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ea typeface="+mn-lt"/>
              </a:rPr>
              <a:t>熵值法与AHP层次分析法相比，准确率提升0.9左右。熵值法和AHP作为常用的评价模型方法，AHP由于在建立评分矩阵时的主观性，准确率可能欠佳，而熵值法在面对已有数据后，单靠数学运算即可得出权重。在本案例中具有一定价值。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9877" y="3812700"/>
            <a:ext cx="1407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表：检验结果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924590" y="3812699"/>
            <a:ext cx="1747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表：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APH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与熵值法对比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41" y="1671450"/>
            <a:ext cx="4337404" cy="2141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57" y="1917561"/>
            <a:ext cx="4137398" cy="146377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flipH="1">
            <a:off x="1532687" y="4732114"/>
            <a:ext cx="2454379" cy="50494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结果分析：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模型的建立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Model evaluation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</a:t>
            </a:r>
            <a:r>
              <a:rPr lang="en-US" sz="2000"/>
              <a:t>ROC</a:t>
            </a:r>
            <a:r>
              <a:rPr lang="zh-CN" altLang="en-US" sz="2000"/>
              <a:t>模型评估</a:t>
            </a:r>
          </a:p>
          <a:p>
            <a:r>
              <a:rPr lang="zh-CN" altLang="en-US" sz="2000"/>
              <a:t>二、K-S曲线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67656" y="1365467"/>
            <a:ext cx="4097383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ROC</a:t>
            </a:r>
            <a:r>
              <a:rPr lang="zh-CN" altLang="en-US" dirty="0"/>
              <a:t> （受试者工作特征曲线）：对某个分类器而言，我们可以根据其在测试样本上的表现得到一个</a:t>
            </a:r>
            <a:r>
              <a:rPr lang="en-US" altLang="zh-CN" dirty="0"/>
              <a:t>TPR</a:t>
            </a:r>
            <a:r>
              <a:rPr lang="zh-CN" altLang="en-US" dirty="0"/>
              <a:t>和</a:t>
            </a:r>
            <a:r>
              <a:rPr lang="en-US" altLang="zh-CN" dirty="0"/>
              <a:t>FPR</a:t>
            </a:r>
            <a:r>
              <a:rPr lang="zh-CN" altLang="en-US" dirty="0"/>
              <a:t>点对。这样，此分类器就可以映射成</a:t>
            </a:r>
            <a:r>
              <a:rPr lang="en-US" altLang="zh-CN" dirty="0"/>
              <a:t>ROC</a:t>
            </a:r>
            <a:r>
              <a:rPr lang="zh-CN" altLang="en-US" dirty="0"/>
              <a:t>平面上的一个点。调整这个分类器分类时候使用的阈值，我们就可以得到一个经过</a:t>
            </a:r>
            <a:r>
              <a:rPr lang="en-US" altLang="zh-CN" dirty="0"/>
              <a:t>(0, 0)</a:t>
            </a:r>
            <a:r>
              <a:rPr lang="zh-CN" altLang="en-US" dirty="0"/>
              <a:t>，</a:t>
            </a:r>
            <a:r>
              <a:rPr lang="en-US" altLang="zh-CN" dirty="0"/>
              <a:t>(1, 1)</a:t>
            </a:r>
            <a:r>
              <a:rPr lang="zh-CN" altLang="en-US" dirty="0"/>
              <a:t>的曲线，这就是此分类器的</a:t>
            </a:r>
            <a:r>
              <a:rPr lang="en-US" altLang="zh-CN" dirty="0"/>
              <a:t>ROC</a:t>
            </a:r>
            <a:r>
              <a:rPr lang="zh-CN" altLang="en-US" dirty="0"/>
              <a:t>曲线。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656" y="4921032"/>
            <a:ext cx="6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假阳性率（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FPR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）：预测为负的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样本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全部负样本个数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真阳性率（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TPR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）：预测为正的正样本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全部正样本个数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56045" y="4927600"/>
            <a:ext cx="494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AUC:</a:t>
            </a:r>
            <a:r>
              <a:rPr lang="zh-CN" altLang="en-US" dirty="0"/>
              <a:t>处于</a:t>
            </a:r>
            <a:r>
              <a:rPr lang="en-US" altLang="zh-CN" dirty="0"/>
              <a:t>ROC </a:t>
            </a:r>
            <a:r>
              <a:rPr lang="zh-CN" altLang="en-US" dirty="0"/>
              <a:t>曲线下方的那部分面积的大小，是一种用来度量分类模型好坏的一个标准。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通常，</a:t>
            </a:r>
            <a:r>
              <a:rPr lang="en-US" altLang="zh-CN" dirty="0"/>
              <a:t>AUC</a:t>
            </a:r>
            <a:r>
              <a:rPr lang="zh-CN" altLang="en-US" dirty="0"/>
              <a:t>的值介于</a:t>
            </a:r>
            <a:r>
              <a:rPr lang="en-US" altLang="zh-CN" dirty="0"/>
              <a:t>0.5</a:t>
            </a:r>
            <a:r>
              <a:rPr lang="zh-CN" altLang="en-US" dirty="0"/>
              <a:t>到</a:t>
            </a:r>
            <a:r>
              <a:rPr lang="en-US" altLang="zh-CN" dirty="0"/>
              <a:t>1.0</a:t>
            </a:r>
            <a:r>
              <a:rPr lang="zh-CN" altLang="en-US" dirty="0"/>
              <a:t>之间，较大的</a:t>
            </a:r>
            <a:r>
              <a:rPr lang="en-US" altLang="zh-CN" dirty="0"/>
              <a:t>AUC</a:t>
            </a:r>
            <a:r>
              <a:rPr lang="zh-CN" altLang="en-US" dirty="0"/>
              <a:t>代表了较好的性能。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37" y="1816604"/>
            <a:ext cx="5634607" cy="200914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64185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ROC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模型评估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030" y="844152"/>
            <a:ext cx="1050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ROC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曲线及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AUC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比较（训练集：测试集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=4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6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）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1504730"/>
            <a:ext cx="3033713" cy="19669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7084" y="3652221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823" y="1444325"/>
            <a:ext cx="3033713" cy="207180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09345" y="3652221"/>
            <a:ext cx="6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39" y="1432805"/>
            <a:ext cx="3065876" cy="207180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318919" y="3659138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8" y="4300758"/>
            <a:ext cx="2983786" cy="19669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10473" y="6267670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773" y="4361163"/>
            <a:ext cx="2923300" cy="196691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97611" y="6328075"/>
            <a:ext cx="1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655" y="4219367"/>
            <a:ext cx="3106848" cy="212969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98988" y="6349061"/>
            <a:ext cx="11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045" y="1025127"/>
            <a:ext cx="5613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ROC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曲线及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AUC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比较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43" name="表格 43"/>
          <p:cNvGraphicFramePr>
            <a:graphicFrameLocks noGrp="1"/>
          </p:cNvGraphicFramePr>
          <p:nvPr/>
        </p:nvGraphicFramePr>
        <p:xfrm>
          <a:off x="983731" y="2131060"/>
          <a:ext cx="5112269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0.8317546583850932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0.7579968944099379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0.7731366459627329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0.910927795031056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0.8298913043478261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0.7895962732919254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979920" y="1906230"/>
            <a:ext cx="371856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六种分类模型的</a:t>
            </a:r>
            <a:r>
              <a:rPr lang="en-US" altLang="zh-CN" sz="2400" dirty="0"/>
              <a:t>AUC</a:t>
            </a:r>
            <a:r>
              <a:rPr lang="zh-CN" altLang="en-US" sz="2400" dirty="0"/>
              <a:t>值全部不小于</a:t>
            </a:r>
            <a:r>
              <a:rPr lang="en-US" altLang="zh-CN" sz="2400" dirty="0"/>
              <a:t>0.75</a:t>
            </a:r>
            <a:r>
              <a:rPr lang="zh-CN" altLang="en-US" sz="2400" dirty="0"/>
              <a:t>，可见六种模型的分类性能普遍较好。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69760" y="3962400"/>
            <a:ext cx="4135120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其中，</a:t>
            </a:r>
            <a:r>
              <a:rPr lang="en-US" altLang="zh-CN" sz="2000" dirty="0"/>
              <a:t>SVM</a:t>
            </a:r>
            <a:r>
              <a:rPr lang="zh-CN" altLang="en-US" sz="2000" dirty="0"/>
              <a:t>的</a:t>
            </a:r>
            <a:r>
              <a:rPr lang="en-US" altLang="zh-CN" sz="2000" dirty="0"/>
              <a:t>AUC</a:t>
            </a:r>
            <a:r>
              <a:rPr lang="zh-CN" altLang="en-US" sz="2000" dirty="0"/>
              <a:t>值超过了</a:t>
            </a:r>
            <a:r>
              <a:rPr lang="en-US" altLang="zh-CN" sz="2000" dirty="0"/>
              <a:t>0.9</a:t>
            </a:r>
            <a:r>
              <a:rPr lang="zh-CN" altLang="en-US" sz="2000" dirty="0"/>
              <a:t>，证明</a:t>
            </a:r>
            <a:r>
              <a:rPr lang="en-US" altLang="zh-CN" sz="2000" dirty="0"/>
              <a:t>SVM</a:t>
            </a:r>
            <a:r>
              <a:rPr lang="zh-CN" altLang="en-US" sz="2000" dirty="0"/>
              <a:t>在本案例中分类性能最优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045" y="1644430"/>
            <a:ext cx="8983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把阈值看成自变量，以上</a:t>
            </a:r>
            <a:r>
              <a:rPr lang="en-US" altLang="zh-CN" sz="2000" dirty="0"/>
              <a:t>TPR</a:t>
            </a:r>
            <a:r>
              <a:rPr lang="zh-CN" altLang="en-US" sz="2000" dirty="0"/>
              <a:t>、和</a:t>
            </a:r>
            <a:r>
              <a:rPr lang="en-US" altLang="zh-CN" sz="2000" dirty="0"/>
              <a:t>FPR</a:t>
            </a:r>
            <a:r>
              <a:rPr lang="zh-CN" altLang="en-US" sz="2000" dirty="0"/>
              <a:t>看成因变量，在二维坐标系里面做关系曲线，这就是</a:t>
            </a:r>
            <a:r>
              <a:rPr lang="en-US" altLang="zh-CN" sz="2000" dirty="0"/>
              <a:t>KS</a:t>
            </a:r>
            <a:r>
              <a:rPr lang="zh-CN" altLang="en-US" sz="2000" dirty="0"/>
              <a:t>曲线。</a:t>
            </a:r>
            <a:endParaRPr lang="en-US" altLang="zh-CN" sz="2000" dirty="0"/>
          </a:p>
          <a:p>
            <a:r>
              <a:rPr lang="zh-CN" altLang="en-US" sz="2000" dirty="0"/>
              <a:t>用</a:t>
            </a:r>
            <a:r>
              <a:rPr lang="en-US" altLang="zh-CN" sz="2000" dirty="0"/>
              <a:t>KS</a:t>
            </a:r>
            <a:r>
              <a:rPr lang="zh-CN" altLang="en-US" sz="2000" dirty="0"/>
              <a:t>值来作为评估模型区分能力的指标，</a:t>
            </a:r>
            <a:r>
              <a:rPr lang="en-US" altLang="zh-CN" sz="2000" dirty="0"/>
              <a:t>KS</a:t>
            </a:r>
            <a:r>
              <a:rPr lang="zh-CN" altLang="en-US" sz="2000" dirty="0"/>
              <a:t>值越大，模型的区分能力越强。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" y="2789872"/>
            <a:ext cx="3638550" cy="56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3622972"/>
            <a:ext cx="9807303" cy="250319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4660" y="928370"/>
            <a:ext cx="301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二、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K-S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曲线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4405" y="821927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K-S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曲线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7084" y="3633171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Logistics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409345" y="3633171"/>
            <a:ext cx="6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318919" y="3640088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10473" y="6248620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197611" y="6309025"/>
            <a:ext cx="1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253914" y="6297260"/>
            <a:ext cx="117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随机森林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5" y="1409053"/>
            <a:ext cx="2880409" cy="20239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16" y="1380079"/>
            <a:ext cx="2923301" cy="20818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5" y="4009420"/>
            <a:ext cx="3114613" cy="21296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116" y="4017113"/>
            <a:ext cx="3014812" cy="208188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354" y="3969308"/>
            <a:ext cx="3067302" cy="216128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354" y="1271711"/>
            <a:ext cx="3001783" cy="216128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045" y="882252"/>
            <a:ext cx="3733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各类模型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K-S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值比较</a:t>
            </a:r>
          </a:p>
        </p:txBody>
      </p:sp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0534" y="2755244"/>
            <a:ext cx="371856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六种分类模型的</a:t>
            </a:r>
            <a:r>
              <a:rPr lang="en-US" altLang="zh-CN" sz="2400" dirty="0"/>
              <a:t>K-S</a:t>
            </a:r>
            <a:r>
              <a:rPr lang="zh-CN" altLang="en-US" sz="2400" dirty="0"/>
              <a:t>值全部不低于</a:t>
            </a:r>
            <a:r>
              <a:rPr lang="en-US" altLang="zh-CN" sz="2400" dirty="0"/>
              <a:t>0.5</a:t>
            </a:r>
            <a:r>
              <a:rPr lang="zh-CN" altLang="en-US" sz="2400" dirty="0"/>
              <a:t>，可见六种模型的预测准确性较强。</a:t>
            </a:r>
          </a:p>
        </p:txBody>
      </p:sp>
      <p:graphicFrame>
        <p:nvGraphicFramePr>
          <p:cNvPr id="8" name="表格 43"/>
          <p:cNvGraphicFramePr>
            <a:graphicFrameLocks noGrp="1"/>
          </p:cNvGraphicFramePr>
          <p:nvPr/>
        </p:nvGraphicFramePr>
        <p:xfrm>
          <a:off x="1419066" y="1912618"/>
          <a:ext cx="4040277" cy="3383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K-S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Logistic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0.6635093167701863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决策树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0.5340062111801243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朴素贝叶斯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0.5462732919254658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0.6672360248447206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神经网络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0.6163043478260869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0.5791925465838509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10" name="文本框 9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模型的评估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05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06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模型的部署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Model deployment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模型的部署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359775" y="944245"/>
            <a:ext cx="2118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2000" spc="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为公民参与国内信用经济的基础信用信息提供统一查询,或授权有资质的信用服务机构提供查询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07070" y="4111625"/>
            <a:ext cx="21189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0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作为设定借款条件的依据,并据此拟定信贷合同条款预防风险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25600" y="1282065"/>
            <a:ext cx="216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2000" spc="0" dirty="0">
                <a:gradFill>
                  <a:gsLst>
                    <a:gs pos="0">
                      <a:srgbClr val="F5AD14"/>
                    </a:gs>
                    <a:gs pos="100000">
                      <a:srgbClr val="F02307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作为金融机构对个人贷款审批、信用风险评估的主要依据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25600" y="4122420"/>
            <a:ext cx="21672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000" b="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作为金融机构对借款人确定贷款利率的主要因素之一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935117" y="1542890"/>
            <a:ext cx="4370431" cy="4136763"/>
            <a:chOff x="3935117" y="1996280"/>
            <a:chExt cx="4370431" cy="4136763"/>
          </a:xfrm>
        </p:grpSpPr>
        <p:sp>
          <p:nvSpPr>
            <p:cNvPr id="21" name="图标"/>
            <p:cNvSpPr/>
            <p:nvPr/>
          </p:nvSpPr>
          <p:spPr>
            <a:xfrm>
              <a:off x="6086000" y="2372411"/>
              <a:ext cx="53413" cy="11159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5AD14"/>
                </a:gs>
                <a:gs pos="100000">
                  <a:srgbClr val="F02307"/>
                </a:gs>
              </a:gsLst>
              <a:lin ang="2700000" scaled="0"/>
            </a:gradFill>
            <a:ln w="635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943429" y="2469687"/>
              <a:ext cx="4332065" cy="3663356"/>
              <a:chOff x="3943429" y="2469687"/>
              <a:chExt cx="4332065" cy="3663356"/>
            </a:xfrm>
            <a:gradFill>
              <a:gsLst>
                <a:gs pos="100000">
                  <a:srgbClr val="6334AF"/>
                </a:gs>
                <a:gs pos="0">
                  <a:srgbClr val="E100FF"/>
                </a:gs>
              </a:gsLst>
              <a:lin ang="2700000" scaled="1"/>
            </a:gradFill>
          </p:grpSpPr>
          <p:sp>
            <p:nvSpPr>
              <p:cNvPr id="2" name="图标"/>
              <p:cNvSpPr/>
              <p:nvPr/>
            </p:nvSpPr>
            <p:spPr>
              <a:xfrm>
                <a:off x="5761417" y="4281772"/>
                <a:ext cx="384946" cy="1851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8" h="21444" extrusionOk="0">
                    <a:moveTo>
                      <a:pt x="19859" y="0"/>
                    </a:moveTo>
                    <a:cubicBezTo>
                      <a:pt x="19039" y="-1"/>
                      <a:pt x="18371" y="137"/>
                      <a:pt x="18367" y="309"/>
                    </a:cubicBezTo>
                    <a:lnTo>
                      <a:pt x="18273" y="20473"/>
                    </a:lnTo>
                    <a:cubicBezTo>
                      <a:pt x="15690" y="20750"/>
                      <a:pt x="12745" y="20845"/>
                      <a:pt x="9883" y="20743"/>
                    </a:cubicBezTo>
                    <a:cubicBezTo>
                      <a:pt x="7338" y="20651"/>
                      <a:pt x="4912" y="20396"/>
                      <a:pt x="3658" y="19928"/>
                    </a:cubicBezTo>
                    <a:cubicBezTo>
                      <a:pt x="2811" y="19611"/>
                      <a:pt x="2640" y="19235"/>
                      <a:pt x="3187" y="18891"/>
                    </a:cubicBezTo>
                    <a:cubicBezTo>
                      <a:pt x="3074" y="18818"/>
                      <a:pt x="2835" y="18757"/>
                      <a:pt x="2515" y="18720"/>
                    </a:cubicBezTo>
                    <a:cubicBezTo>
                      <a:pt x="1646" y="18619"/>
                      <a:pt x="584" y="18701"/>
                      <a:pt x="229" y="18891"/>
                    </a:cubicBezTo>
                    <a:cubicBezTo>
                      <a:pt x="-262" y="19313"/>
                      <a:pt x="42" y="19759"/>
                      <a:pt x="1076" y="20136"/>
                    </a:cubicBezTo>
                    <a:cubicBezTo>
                      <a:pt x="2476" y="20646"/>
                      <a:pt x="4960" y="20959"/>
                      <a:pt x="7584" y="21172"/>
                    </a:cubicBezTo>
                    <a:cubicBezTo>
                      <a:pt x="11806" y="21516"/>
                      <a:pt x="16630" y="21599"/>
                      <a:pt x="20168" y="21029"/>
                    </a:cubicBezTo>
                    <a:cubicBezTo>
                      <a:pt x="20468" y="20981"/>
                      <a:pt x="20751" y="20928"/>
                      <a:pt x="21015" y="20872"/>
                    </a:cubicBezTo>
                    <a:lnTo>
                      <a:pt x="21338" y="309"/>
                    </a:lnTo>
                    <a:cubicBezTo>
                      <a:pt x="21335" y="138"/>
                      <a:pt x="20674" y="0"/>
                      <a:pt x="198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5" name="图标"/>
              <p:cNvSpPr/>
              <p:nvPr/>
            </p:nvSpPr>
            <p:spPr>
              <a:xfrm>
                <a:off x="6110895" y="2469687"/>
                <a:ext cx="2164599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0800"/>
                      <a:pt x="0" y="16200"/>
                      <a:pt x="0" y="189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85" y="19661"/>
                      <a:pt x="3149" y="18406"/>
                      <a:pt x="5383" y="18406"/>
                    </a:cubicBezTo>
                    <a:cubicBezTo>
                      <a:pt x="7651" y="18406"/>
                      <a:pt x="9615" y="19661"/>
                      <a:pt x="10800" y="21600"/>
                    </a:cubicBezTo>
                    <a:cubicBezTo>
                      <a:pt x="12320" y="20414"/>
                      <a:pt x="14135" y="19727"/>
                      <a:pt x="16098" y="19697"/>
                    </a:cubicBezTo>
                    <a:cubicBezTo>
                      <a:pt x="18119" y="19666"/>
                      <a:pt x="20023" y="20355"/>
                      <a:pt x="21600" y="21562"/>
                    </a:cubicBezTo>
                    <a:cubicBezTo>
                      <a:pt x="20974" y="15496"/>
                      <a:pt x="18358" y="10106"/>
                      <a:pt x="14507" y="6232"/>
                    </a:cubicBezTo>
                    <a:cubicBezTo>
                      <a:pt x="10656" y="2358"/>
                      <a:pt x="5569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3" name="图标"/>
              <p:cNvSpPr/>
              <p:nvPr/>
            </p:nvSpPr>
            <p:spPr>
              <a:xfrm>
                <a:off x="3943429" y="2469687"/>
                <a:ext cx="2167467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0"/>
                    </a:lnTo>
                    <a:cubicBezTo>
                      <a:pt x="16023" y="0"/>
                      <a:pt x="10935" y="2358"/>
                      <a:pt x="7086" y="6237"/>
                    </a:cubicBezTo>
                    <a:cubicBezTo>
                      <a:pt x="3237" y="10115"/>
                      <a:pt x="625" y="15515"/>
                      <a:pt x="0" y="21600"/>
                    </a:cubicBezTo>
                    <a:cubicBezTo>
                      <a:pt x="1591" y="20653"/>
                      <a:pt x="3392" y="20120"/>
                      <a:pt x="5268" y="20094"/>
                    </a:cubicBezTo>
                    <a:cubicBezTo>
                      <a:pt x="7242" y="20068"/>
                      <a:pt x="9145" y="20605"/>
                      <a:pt x="10817" y="21600"/>
                    </a:cubicBezTo>
                    <a:cubicBezTo>
                      <a:pt x="12318" y="20515"/>
                      <a:pt x="14068" y="19878"/>
                      <a:pt x="15932" y="19824"/>
                    </a:cubicBezTo>
                    <a:cubicBezTo>
                      <a:pt x="17983" y="19765"/>
                      <a:pt x="19951" y="20410"/>
                      <a:pt x="21600" y="21600"/>
                    </a:cubicBezTo>
                    <a:lnTo>
                      <a:pt x="216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5" name="图标"/>
              <p:cNvSpPr/>
              <p:nvPr/>
            </p:nvSpPr>
            <p:spPr>
              <a:xfrm>
                <a:off x="5024294" y="2469687"/>
                <a:ext cx="1082300" cy="1922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26" y="19918"/>
                    </a:moveTo>
                    <a:cubicBezTo>
                      <a:pt x="14583" y="19893"/>
                      <a:pt x="18370" y="20488"/>
                      <a:pt x="21600" y="21562"/>
                    </a:cubicBezTo>
                    <a:cubicBezTo>
                      <a:pt x="21600" y="10781"/>
                      <a:pt x="21600" y="5390"/>
                      <a:pt x="21600" y="269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566" y="0"/>
                      <a:pt x="21549" y="0"/>
                      <a:pt x="21532" y="0"/>
                    </a:cubicBezTo>
                    <a:cubicBezTo>
                      <a:pt x="21515" y="0"/>
                      <a:pt x="21498" y="0"/>
                      <a:pt x="21465" y="0"/>
                    </a:cubicBezTo>
                    <a:cubicBezTo>
                      <a:pt x="15912" y="38"/>
                      <a:pt x="10868" y="2404"/>
                      <a:pt x="7050" y="6273"/>
                    </a:cubicBezTo>
                    <a:cubicBezTo>
                      <a:pt x="3233" y="10142"/>
                      <a:pt x="643" y="15513"/>
                      <a:pt x="0" y="21562"/>
                    </a:cubicBezTo>
                    <a:cubicBezTo>
                      <a:pt x="0" y="21581"/>
                      <a:pt x="0" y="21590"/>
                      <a:pt x="0" y="21595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68" y="21543"/>
                      <a:pt x="118" y="21514"/>
                      <a:pt x="169" y="21505"/>
                    </a:cubicBezTo>
                    <a:cubicBezTo>
                      <a:pt x="220" y="21495"/>
                      <a:pt x="271" y="21505"/>
                      <a:pt x="339" y="21524"/>
                    </a:cubicBezTo>
                    <a:cubicBezTo>
                      <a:pt x="3403" y="20510"/>
                      <a:pt x="6920" y="19941"/>
                      <a:pt x="10626" y="199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46" name="图标"/>
              <p:cNvSpPr/>
              <p:nvPr/>
            </p:nvSpPr>
            <p:spPr>
              <a:xfrm>
                <a:off x="6106594" y="2469687"/>
                <a:ext cx="1082300" cy="1929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4" y="21505"/>
                      <a:pt x="85" y="21438"/>
                      <a:pt x="144" y="21396"/>
                    </a:cubicBezTo>
                    <a:cubicBezTo>
                      <a:pt x="203" y="21353"/>
                      <a:pt x="271" y="21334"/>
                      <a:pt x="339" y="21334"/>
                    </a:cubicBezTo>
                    <a:cubicBezTo>
                      <a:pt x="3480" y="20275"/>
                      <a:pt x="7145" y="19697"/>
                      <a:pt x="11005" y="19729"/>
                    </a:cubicBezTo>
                    <a:cubicBezTo>
                      <a:pt x="14804" y="19760"/>
                      <a:pt x="18323" y="20370"/>
                      <a:pt x="21397" y="21410"/>
                    </a:cubicBezTo>
                    <a:cubicBezTo>
                      <a:pt x="21431" y="21429"/>
                      <a:pt x="21465" y="21448"/>
                      <a:pt x="21498" y="21476"/>
                    </a:cubicBezTo>
                    <a:cubicBezTo>
                      <a:pt x="21532" y="21505"/>
                      <a:pt x="21566" y="21543"/>
                      <a:pt x="21600" y="21600"/>
                    </a:cubicBezTo>
                    <a:lnTo>
                      <a:pt x="21600" y="21600"/>
                    </a:lnTo>
                    <a:cubicBezTo>
                      <a:pt x="20957" y="15515"/>
                      <a:pt x="18350" y="10115"/>
                      <a:pt x="14507" y="6237"/>
                    </a:cubicBezTo>
                    <a:cubicBezTo>
                      <a:pt x="10665" y="2358"/>
                      <a:pt x="5586" y="0"/>
                      <a:pt x="0" y="0"/>
                    </a:cubicBez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5AD14"/>
                  </a:gs>
                  <a:gs pos="100000">
                    <a:srgbClr val="F02307"/>
                  </a:gs>
                </a:gsLst>
                <a:lin ang="2700000" scaled="0"/>
              </a:gra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24" name="图标"/>
            <p:cNvSpPr/>
            <p:nvPr/>
          </p:nvSpPr>
          <p:spPr>
            <a:xfrm>
              <a:off x="4348473" y="3492728"/>
              <a:ext cx="472468" cy="457795"/>
            </a:xfrm>
            <a:custGeom>
              <a:avLst/>
              <a:gdLst>
                <a:gd name="connsiteX0" fmla="*/ 280800 w 607145"/>
                <a:gd name="connsiteY0" fmla="*/ 405490 h 588290"/>
                <a:gd name="connsiteX1" fmla="*/ 241522 w 607145"/>
                <a:gd name="connsiteY1" fmla="*/ 452117 h 588290"/>
                <a:gd name="connsiteX2" fmla="*/ 181260 w 607145"/>
                <a:gd name="connsiteY2" fmla="*/ 457401 h 588290"/>
                <a:gd name="connsiteX3" fmla="*/ 161761 w 607145"/>
                <a:gd name="connsiteY3" fmla="*/ 487713 h 588290"/>
                <a:gd name="connsiteX4" fmla="*/ 257586 w 607145"/>
                <a:gd name="connsiteY4" fmla="*/ 483727 h 588290"/>
                <a:gd name="connsiteX5" fmla="*/ 316270 w 607145"/>
                <a:gd name="connsiteY5" fmla="*/ 406973 h 588290"/>
                <a:gd name="connsiteX6" fmla="*/ 216266 w 607145"/>
                <a:gd name="connsiteY6" fmla="*/ 345110 h 588290"/>
                <a:gd name="connsiteX7" fmla="*/ 187203 w 607145"/>
                <a:gd name="connsiteY7" fmla="*/ 347555 h 588290"/>
                <a:gd name="connsiteX8" fmla="*/ 170860 w 607145"/>
                <a:gd name="connsiteY8" fmla="*/ 399001 h 588290"/>
                <a:gd name="connsiteX9" fmla="*/ 222302 w 607145"/>
                <a:gd name="connsiteY9" fmla="*/ 415316 h 588290"/>
                <a:gd name="connsiteX10" fmla="*/ 238644 w 607145"/>
                <a:gd name="connsiteY10" fmla="*/ 363869 h 588290"/>
                <a:gd name="connsiteX11" fmla="*/ 216266 w 607145"/>
                <a:gd name="connsiteY11" fmla="*/ 345110 h 588290"/>
                <a:gd name="connsiteX12" fmla="*/ 507781 w 607145"/>
                <a:gd name="connsiteY12" fmla="*/ 323468 h 588290"/>
                <a:gd name="connsiteX13" fmla="*/ 482999 w 607145"/>
                <a:gd name="connsiteY13" fmla="*/ 366099 h 588290"/>
                <a:gd name="connsiteX14" fmla="*/ 525695 w 607145"/>
                <a:gd name="connsiteY14" fmla="*/ 390843 h 588290"/>
                <a:gd name="connsiteX15" fmla="*/ 550478 w 607145"/>
                <a:gd name="connsiteY15" fmla="*/ 348212 h 588290"/>
                <a:gd name="connsiteX16" fmla="*/ 507781 w 607145"/>
                <a:gd name="connsiteY16" fmla="*/ 323468 h 588290"/>
                <a:gd name="connsiteX17" fmla="*/ 135762 w 607145"/>
                <a:gd name="connsiteY17" fmla="*/ 293883 h 588290"/>
                <a:gd name="connsiteX18" fmla="*/ 104748 w 607145"/>
                <a:gd name="connsiteY18" fmla="*/ 435524 h 588290"/>
                <a:gd name="connsiteX19" fmla="*/ 126662 w 607145"/>
                <a:gd name="connsiteY19" fmla="*/ 465002 h 588290"/>
                <a:gd name="connsiteX20" fmla="*/ 145697 w 607145"/>
                <a:gd name="connsiteY20" fmla="*/ 434968 h 588290"/>
                <a:gd name="connsiteX21" fmla="*/ 133904 w 607145"/>
                <a:gd name="connsiteY21" fmla="*/ 418004 h 588290"/>
                <a:gd name="connsiteX22" fmla="*/ 150804 w 607145"/>
                <a:gd name="connsiteY22" fmla="*/ 322712 h 588290"/>
                <a:gd name="connsiteX23" fmla="*/ 211951 w 607145"/>
                <a:gd name="connsiteY23" fmla="*/ 270299 h 588290"/>
                <a:gd name="connsiteX24" fmla="*/ 173182 w 607145"/>
                <a:gd name="connsiteY24" fmla="*/ 274787 h 588290"/>
                <a:gd name="connsiteX25" fmla="*/ 188038 w 607145"/>
                <a:gd name="connsiteY25" fmla="*/ 303431 h 588290"/>
                <a:gd name="connsiteX26" fmla="*/ 275693 w 607145"/>
                <a:gd name="connsiteY26" fmla="*/ 344681 h 588290"/>
                <a:gd name="connsiteX27" fmla="*/ 282657 w 607145"/>
                <a:gd name="connsiteY27" fmla="*/ 363777 h 588290"/>
                <a:gd name="connsiteX28" fmla="*/ 317384 w 607145"/>
                <a:gd name="connsiteY28" fmla="*/ 365260 h 588290"/>
                <a:gd name="connsiteX29" fmla="*/ 306149 w 607145"/>
                <a:gd name="connsiteY29" fmla="*/ 331240 h 588290"/>
                <a:gd name="connsiteX30" fmla="*/ 211951 w 607145"/>
                <a:gd name="connsiteY30" fmla="*/ 270299 h 588290"/>
                <a:gd name="connsiteX31" fmla="*/ 499520 w 607145"/>
                <a:gd name="connsiteY31" fmla="*/ 267121 h 588290"/>
                <a:gd name="connsiteX32" fmla="*/ 508988 w 607145"/>
                <a:gd name="connsiteY32" fmla="*/ 272682 h 588290"/>
                <a:gd name="connsiteX33" fmla="*/ 512144 w 607145"/>
                <a:gd name="connsiteY33" fmla="*/ 284266 h 588290"/>
                <a:gd name="connsiteX34" fmla="*/ 540361 w 607145"/>
                <a:gd name="connsiteY34" fmla="*/ 287973 h 588290"/>
                <a:gd name="connsiteX35" fmla="*/ 546394 w 607145"/>
                <a:gd name="connsiteY35" fmla="*/ 277594 h 588290"/>
                <a:gd name="connsiteX36" fmla="*/ 557068 w 607145"/>
                <a:gd name="connsiteY36" fmla="*/ 274813 h 588290"/>
                <a:gd name="connsiteX37" fmla="*/ 568299 w 607145"/>
                <a:gd name="connsiteY37" fmla="*/ 281301 h 588290"/>
                <a:gd name="connsiteX38" fmla="*/ 571177 w 607145"/>
                <a:gd name="connsiteY38" fmla="*/ 291958 h 588290"/>
                <a:gd name="connsiteX39" fmla="*/ 565051 w 607145"/>
                <a:gd name="connsiteY39" fmla="*/ 302338 h 588290"/>
                <a:gd name="connsiteX40" fmla="*/ 582408 w 607145"/>
                <a:gd name="connsiteY40" fmla="*/ 324951 h 588290"/>
                <a:gd name="connsiteX41" fmla="*/ 594010 w 607145"/>
                <a:gd name="connsiteY41" fmla="*/ 321893 h 588290"/>
                <a:gd name="connsiteX42" fmla="*/ 603571 w 607145"/>
                <a:gd name="connsiteY42" fmla="*/ 327453 h 588290"/>
                <a:gd name="connsiteX43" fmla="*/ 606912 w 607145"/>
                <a:gd name="connsiteY43" fmla="*/ 340057 h 588290"/>
                <a:gd name="connsiteX44" fmla="*/ 601343 w 607145"/>
                <a:gd name="connsiteY44" fmla="*/ 349510 h 588290"/>
                <a:gd name="connsiteX45" fmla="*/ 589740 w 607145"/>
                <a:gd name="connsiteY45" fmla="*/ 352661 h 588290"/>
                <a:gd name="connsiteX46" fmla="*/ 586028 w 607145"/>
                <a:gd name="connsiteY46" fmla="*/ 380834 h 588290"/>
                <a:gd name="connsiteX47" fmla="*/ 596423 w 607145"/>
                <a:gd name="connsiteY47" fmla="*/ 386858 h 588290"/>
                <a:gd name="connsiteX48" fmla="*/ 599208 w 607145"/>
                <a:gd name="connsiteY48" fmla="*/ 397516 h 588290"/>
                <a:gd name="connsiteX49" fmla="*/ 592711 w 607145"/>
                <a:gd name="connsiteY49" fmla="*/ 408730 h 588290"/>
                <a:gd name="connsiteX50" fmla="*/ 582037 w 607145"/>
                <a:gd name="connsiteY50" fmla="*/ 411603 h 588290"/>
                <a:gd name="connsiteX51" fmla="*/ 571641 w 607145"/>
                <a:gd name="connsiteY51" fmla="*/ 405486 h 588290"/>
                <a:gd name="connsiteX52" fmla="*/ 548993 w 607145"/>
                <a:gd name="connsiteY52" fmla="*/ 422816 h 588290"/>
                <a:gd name="connsiteX53" fmla="*/ 552056 w 607145"/>
                <a:gd name="connsiteY53" fmla="*/ 434401 h 588290"/>
                <a:gd name="connsiteX54" fmla="*/ 546487 w 607145"/>
                <a:gd name="connsiteY54" fmla="*/ 443946 h 588290"/>
                <a:gd name="connsiteX55" fmla="*/ 533864 w 607145"/>
                <a:gd name="connsiteY55" fmla="*/ 447283 h 588290"/>
                <a:gd name="connsiteX56" fmla="*/ 524396 w 607145"/>
                <a:gd name="connsiteY56" fmla="*/ 441722 h 588290"/>
                <a:gd name="connsiteX57" fmla="*/ 521240 w 607145"/>
                <a:gd name="connsiteY57" fmla="*/ 430138 h 588290"/>
                <a:gd name="connsiteX58" fmla="*/ 493023 w 607145"/>
                <a:gd name="connsiteY58" fmla="*/ 426431 h 588290"/>
                <a:gd name="connsiteX59" fmla="*/ 486990 w 607145"/>
                <a:gd name="connsiteY59" fmla="*/ 436810 h 588290"/>
                <a:gd name="connsiteX60" fmla="*/ 476316 w 607145"/>
                <a:gd name="connsiteY60" fmla="*/ 439591 h 588290"/>
                <a:gd name="connsiteX61" fmla="*/ 465085 w 607145"/>
                <a:gd name="connsiteY61" fmla="*/ 433103 h 588290"/>
                <a:gd name="connsiteX62" fmla="*/ 462207 w 607145"/>
                <a:gd name="connsiteY62" fmla="*/ 422446 h 588290"/>
                <a:gd name="connsiteX63" fmla="*/ 468333 w 607145"/>
                <a:gd name="connsiteY63" fmla="*/ 412066 h 588290"/>
                <a:gd name="connsiteX64" fmla="*/ 450976 w 607145"/>
                <a:gd name="connsiteY64" fmla="*/ 389453 h 588290"/>
                <a:gd name="connsiteX65" fmla="*/ 439374 w 607145"/>
                <a:gd name="connsiteY65" fmla="*/ 392511 h 588290"/>
                <a:gd name="connsiteX66" fmla="*/ 429813 w 607145"/>
                <a:gd name="connsiteY66" fmla="*/ 386951 h 588290"/>
                <a:gd name="connsiteX67" fmla="*/ 426472 w 607145"/>
                <a:gd name="connsiteY67" fmla="*/ 374347 h 588290"/>
                <a:gd name="connsiteX68" fmla="*/ 432041 w 607145"/>
                <a:gd name="connsiteY68" fmla="*/ 364894 h 588290"/>
                <a:gd name="connsiteX69" fmla="*/ 443644 w 607145"/>
                <a:gd name="connsiteY69" fmla="*/ 361743 h 588290"/>
                <a:gd name="connsiteX70" fmla="*/ 447356 w 607145"/>
                <a:gd name="connsiteY70" fmla="*/ 333570 h 588290"/>
                <a:gd name="connsiteX71" fmla="*/ 436961 w 607145"/>
                <a:gd name="connsiteY71" fmla="*/ 327546 h 588290"/>
                <a:gd name="connsiteX72" fmla="*/ 434176 w 607145"/>
                <a:gd name="connsiteY72" fmla="*/ 316888 h 588290"/>
                <a:gd name="connsiteX73" fmla="*/ 440673 w 607145"/>
                <a:gd name="connsiteY73" fmla="*/ 305674 h 588290"/>
                <a:gd name="connsiteX74" fmla="*/ 451347 w 607145"/>
                <a:gd name="connsiteY74" fmla="*/ 302801 h 588290"/>
                <a:gd name="connsiteX75" fmla="*/ 461743 w 607145"/>
                <a:gd name="connsiteY75" fmla="*/ 308918 h 588290"/>
                <a:gd name="connsiteX76" fmla="*/ 484391 w 607145"/>
                <a:gd name="connsiteY76" fmla="*/ 291588 h 588290"/>
                <a:gd name="connsiteX77" fmla="*/ 481328 w 607145"/>
                <a:gd name="connsiteY77" fmla="*/ 280003 h 588290"/>
                <a:gd name="connsiteX78" fmla="*/ 486897 w 607145"/>
                <a:gd name="connsiteY78" fmla="*/ 270458 h 588290"/>
                <a:gd name="connsiteX79" fmla="*/ 255636 w 607145"/>
                <a:gd name="connsiteY79" fmla="*/ 179309 h 588290"/>
                <a:gd name="connsiteX80" fmla="*/ 281728 w 607145"/>
                <a:gd name="connsiteY80" fmla="*/ 187652 h 588290"/>
                <a:gd name="connsiteX81" fmla="*/ 293242 w 607145"/>
                <a:gd name="connsiteY81" fmla="*/ 209899 h 588290"/>
                <a:gd name="connsiteX82" fmla="*/ 285350 w 607145"/>
                <a:gd name="connsiteY82" fmla="*/ 234835 h 588290"/>
                <a:gd name="connsiteX83" fmla="*/ 337998 w 607145"/>
                <a:gd name="connsiteY83" fmla="*/ 279329 h 588290"/>
                <a:gd name="connsiteX84" fmla="*/ 361490 w 607145"/>
                <a:gd name="connsiteY84" fmla="*/ 267186 h 588290"/>
                <a:gd name="connsiteX85" fmla="*/ 385354 w 607145"/>
                <a:gd name="connsiteY85" fmla="*/ 274787 h 588290"/>
                <a:gd name="connsiteX86" fmla="*/ 397982 w 607145"/>
                <a:gd name="connsiteY86" fmla="*/ 299074 h 588290"/>
                <a:gd name="connsiteX87" fmla="*/ 390461 w 607145"/>
                <a:gd name="connsiteY87" fmla="*/ 322990 h 588290"/>
                <a:gd name="connsiteX88" fmla="*/ 366783 w 607145"/>
                <a:gd name="connsiteY88" fmla="*/ 335226 h 588290"/>
                <a:gd name="connsiteX89" fmla="*/ 372354 w 607145"/>
                <a:gd name="connsiteY89" fmla="*/ 403451 h 588290"/>
                <a:gd name="connsiteX90" fmla="*/ 397982 w 607145"/>
                <a:gd name="connsiteY90" fmla="*/ 411608 h 588290"/>
                <a:gd name="connsiteX91" fmla="*/ 409496 w 607145"/>
                <a:gd name="connsiteY91" fmla="*/ 433856 h 588290"/>
                <a:gd name="connsiteX92" fmla="*/ 401232 w 607145"/>
                <a:gd name="connsiteY92" fmla="*/ 459903 h 588290"/>
                <a:gd name="connsiteX93" fmla="*/ 378947 w 607145"/>
                <a:gd name="connsiteY93" fmla="*/ 471398 h 588290"/>
                <a:gd name="connsiteX94" fmla="*/ 353226 w 607145"/>
                <a:gd name="connsiteY94" fmla="*/ 463241 h 588290"/>
                <a:gd name="connsiteX95" fmla="*/ 309120 w 607145"/>
                <a:gd name="connsiteY95" fmla="*/ 515429 h 588290"/>
                <a:gd name="connsiteX96" fmla="*/ 321656 w 607145"/>
                <a:gd name="connsiteY96" fmla="*/ 539530 h 588290"/>
                <a:gd name="connsiteX97" fmla="*/ 314042 w 607145"/>
                <a:gd name="connsiteY97" fmla="*/ 563353 h 588290"/>
                <a:gd name="connsiteX98" fmla="*/ 289714 w 607145"/>
                <a:gd name="connsiteY98" fmla="*/ 575960 h 588290"/>
                <a:gd name="connsiteX99" fmla="*/ 265757 w 607145"/>
                <a:gd name="connsiteY99" fmla="*/ 568452 h 588290"/>
                <a:gd name="connsiteX100" fmla="*/ 253315 w 607145"/>
                <a:gd name="connsiteY100" fmla="*/ 544351 h 588290"/>
                <a:gd name="connsiteX101" fmla="*/ 185160 w 607145"/>
                <a:gd name="connsiteY101" fmla="*/ 550283 h 588290"/>
                <a:gd name="connsiteX102" fmla="*/ 176989 w 607145"/>
                <a:gd name="connsiteY102" fmla="*/ 575960 h 588290"/>
                <a:gd name="connsiteX103" fmla="*/ 154704 w 607145"/>
                <a:gd name="connsiteY103" fmla="*/ 587455 h 588290"/>
                <a:gd name="connsiteX104" fmla="*/ 128612 w 607145"/>
                <a:gd name="connsiteY104" fmla="*/ 579205 h 588290"/>
                <a:gd name="connsiteX105" fmla="*/ 117098 w 607145"/>
                <a:gd name="connsiteY105" fmla="*/ 556957 h 588290"/>
                <a:gd name="connsiteX106" fmla="*/ 125269 w 607145"/>
                <a:gd name="connsiteY106" fmla="*/ 531373 h 588290"/>
                <a:gd name="connsiteX107" fmla="*/ 72621 w 607145"/>
                <a:gd name="connsiteY107" fmla="*/ 487342 h 588290"/>
                <a:gd name="connsiteX108" fmla="*/ 49036 w 607145"/>
                <a:gd name="connsiteY108" fmla="*/ 499578 h 588290"/>
                <a:gd name="connsiteX109" fmla="*/ 25079 w 607145"/>
                <a:gd name="connsiteY109" fmla="*/ 492069 h 588290"/>
                <a:gd name="connsiteX110" fmla="*/ 12451 w 607145"/>
                <a:gd name="connsiteY110" fmla="*/ 467690 h 588290"/>
                <a:gd name="connsiteX111" fmla="*/ 20065 w 607145"/>
                <a:gd name="connsiteY111" fmla="*/ 443867 h 588290"/>
                <a:gd name="connsiteX112" fmla="*/ 43557 w 607145"/>
                <a:gd name="connsiteY112" fmla="*/ 431724 h 588290"/>
                <a:gd name="connsiteX113" fmla="*/ 37522 w 607145"/>
                <a:gd name="connsiteY113" fmla="*/ 363128 h 588290"/>
                <a:gd name="connsiteX114" fmla="*/ 12451 w 607145"/>
                <a:gd name="connsiteY114" fmla="*/ 355248 h 588290"/>
                <a:gd name="connsiteX115" fmla="*/ 752 w 607145"/>
                <a:gd name="connsiteY115" fmla="*/ 333001 h 588290"/>
                <a:gd name="connsiteX116" fmla="*/ 9016 w 607145"/>
                <a:gd name="connsiteY116" fmla="*/ 306861 h 588290"/>
                <a:gd name="connsiteX117" fmla="*/ 31301 w 607145"/>
                <a:gd name="connsiteY117" fmla="*/ 295366 h 588290"/>
                <a:gd name="connsiteX118" fmla="*/ 56186 w 607145"/>
                <a:gd name="connsiteY118" fmla="*/ 303338 h 588290"/>
                <a:gd name="connsiteX119" fmla="*/ 100663 w 607145"/>
                <a:gd name="connsiteY119" fmla="*/ 250408 h 588290"/>
                <a:gd name="connsiteX120" fmla="*/ 88592 w 607145"/>
                <a:gd name="connsiteY120" fmla="*/ 227326 h 588290"/>
                <a:gd name="connsiteX121" fmla="*/ 96206 w 607145"/>
                <a:gd name="connsiteY121" fmla="*/ 203411 h 588290"/>
                <a:gd name="connsiteX122" fmla="*/ 120534 w 607145"/>
                <a:gd name="connsiteY122" fmla="*/ 190804 h 588290"/>
                <a:gd name="connsiteX123" fmla="*/ 144490 w 607145"/>
                <a:gd name="connsiteY123" fmla="*/ 198405 h 588290"/>
                <a:gd name="connsiteX124" fmla="*/ 156468 w 607145"/>
                <a:gd name="connsiteY124" fmla="*/ 221486 h 588290"/>
                <a:gd name="connsiteX125" fmla="*/ 225459 w 607145"/>
                <a:gd name="connsiteY125" fmla="*/ 215647 h 588290"/>
                <a:gd name="connsiteX126" fmla="*/ 233351 w 607145"/>
                <a:gd name="connsiteY126" fmla="*/ 190804 h 588290"/>
                <a:gd name="connsiteX127" fmla="*/ 255636 w 607145"/>
                <a:gd name="connsiteY127" fmla="*/ 179309 h 588290"/>
                <a:gd name="connsiteX128" fmla="*/ 437604 w 607145"/>
                <a:gd name="connsiteY128" fmla="*/ 81792 h 588290"/>
                <a:gd name="connsiteX129" fmla="*/ 402242 w 607145"/>
                <a:gd name="connsiteY129" fmla="*/ 96616 h 588290"/>
                <a:gd name="connsiteX130" fmla="*/ 402613 w 607145"/>
                <a:gd name="connsiteY130" fmla="*/ 167455 h 588290"/>
                <a:gd name="connsiteX131" fmla="*/ 473547 w 607145"/>
                <a:gd name="connsiteY131" fmla="*/ 167084 h 588290"/>
                <a:gd name="connsiteX132" fmla="*/ 473175 w 607145"/>
                <a:gd name="connsiteY132" fmla="*/ 96245 h 588290"/>
                <a:gd name="connsiteX133" fmla="*/ 437604 w 607145"/>
                <a:gd name="connsiteY133" fmla="*/ 81792 h 588290"/>
                <a:gd name="connsiteX134" fmla="*/ 446529 w 607145"/>
                <a:gd name="connsiteY134" fmla="*/ 0 h 588290"/>
                <a:gd name="connsiteX135" fmla="*/ 457763 w 607145"/>
                <a:gd name="connsiteY135" fmla="*/ 11127 h 588290"/>
                <a:gd name="connsiteX136" fmla="*/ 457949 w 607145"/>
                <a:gd name="connsiteY136" fmla="*/ 28373 h 588290"/>
                <a:gd name="connsiteX137" fmla="*/ 495922 w 607145"/>
                <a:gd name="connsiteY137" fmla="*/ 43857 h 588290"/>
                <a:gd name="connsiteX138" fmla="*/ 508085 w 607145"/>
                <a:gd name="connsiteY138" fmla="*/ 31618 h 588290"/>
                <a:gd name="connsiteX139" fmla="*/ 523869 w 607145"/>
                <a:gd name="connsiteY139" fmla="*/ 31525 h 588290"/>
                <a:gd name="connsiteX140" fmla="*/ 537238 w 607145"/>
                <a:gd name="connsiteY140" fmla="*/ 44692 h 588290"/>
                <a:gd name="connsiteX141" fmla="*/ 537424 w 607145"/>
                <a:gd name="connsiteY141" fmla="*/ 60547 h 588290"/>
                <a:gd name="connsiteX142" fmla="*/ 525261 w 607145"/>
                <a:gd name="connsiteY142" fmla="*/ 72786 h 588290"/>
                <a:gd name="connsiteX143" fmla="*/ 541138 w 607145"/>
                <a:gd name="connsiteY143" fmla="*/ 110524 h 588290"/>
                <a:gd name="connsiteX144" fmla="*/ 558407 w 607145"/>
                <a:gd name="connsiteY144" fmla="*/ 110338 h 588290"/>
                <a:gd name="connsiteX145" fmla="*/ 569734 w 607145"/>
                <a:gd name="connsiteY145" fmla="*/ 121465 h 588290"/>
                <a:gd name="connsiteX146" fmla="*/ 569827 w 607145"/>
                <a:gd name="connsiteY146" fmla="*/ 140287 h 588290"/>
                <a:gd name="connsiteX147" fmla="*/ 558686 w 607145"/>
                <a:gd name="connsiteY147" fmla="*/ 151506 h 588290"/>
                <a:gd name="connsiteX148" fmla="*/ 541324 w 607145"/>
                <a:gd name="connsiteY148" fmla="*/ 151692 h 588290"/>
                <a:gd name="connsiteX149" fmla="*/ 525911 w 607145"/>
                <a:gd name="connsiteY149" fmla="*/ 189615 h 588290"/>
                <a:gd name="connsiteX150" fmla="*/ 538167 w 607145"/>
                <a:gd name="connsiteY150" fmla="*/ 201761 h 588290"/>
                <a:gd name="connsiteX151" fmla="*/ 538260 w 607145"/>
                <a:gd name="connsiteY151" fmla="*/ 217524 h 588290"/>
                <a:gd name="connsiteX152" fmla="*/ 524983 w 607145"/>
                <a:gd name="connsiteY152" fmla="*/ 230876 h 588290"/>
                <a:gd name="connsiteX153" fmla="*/ 509199 w 607145"/>
                <a:gd name="connsiteY153" fmla="*/ 231061 h 588290"/>
                <a:gd name="connsiteX154" fmla="*/ 496944 w 607145"/>
                <a:gd name="connsiteY154" fmla="*/ 218915 h 588290"/>
                <a:gd name="connsiteX155" fmla="*/ 459156 w 607145"/>
                <a:gd name="connsiteY155" fmla="*/ 234770 h 588290"/>
                <a:gd name="connsiteX156" fmla="*/ 459248 w 607145"/>
                <a:gd name="connsiteY156" fmla="*/ 252016 h 588290"/>
                <a:gd name="connsiteX157" fmla="*/ 448107 w 607145"/>
                <a:gd name="connsiteY157" fmla="*/ 263328 h 588290"/>
                <a:gd name="connsiteX158" fmla="*/ 429352 w 607145"/>
                <a:gd name="connsiteY158" fmla="*/ 263421 h 588290"/>
                <a:gd name="connsiteX159" fmla="*/ 418025 w 607145"/>
                <a:gd name="connsiteY159" fmla="*/ 252294 h 588290"/>
                <a:gd name="connsiteX160" fmla="*/ 417932 w 607145"/>
                <a:gd name="connsiteY160" fmla="*/ 234956 h 588290"/>
                <a:gd name="connsiteX161" fmla="*/ 379959 w 607145"/>
                <a:gd name="connsiteY161" fmla="*/ 219564 h 588290"/>
                <a:gd name="connsiteX162" fmla="*/ 367796 w 607145"/>
                <a:gd name="connsiteY162" fmla="*/ 231803 h 588290"/>
                <a:gd name="connsiteX163" fmla="*/ 351919 w 607145"/>
                <a:gd name="connsiteY163" fmla="*/ 231896 h 588290"/>
                <a:gd name="connsiteX164" fmla="*/ 338550 w 607145"/>
                <a:gd name="connsiteY164" fmla="*/ 218637 h 588290"/>
                <a:gd name="connsiteX165" fmla="*/ 338457 w 607145"/>
                <a:gd name="connsiteY165" fmla="*/ 202874 h 588290"/>
                <a:gd name="connsiteX166" fmla="*/ 350620 w 607145"/>
                <a:gd name="connsiteY166" fmla="*/ 190635 h 588290"/>
                <a:gd name="connsiteX167" fmla="*/ 334743 w 607145"/>
                <a:gd name="connsiteY167" fmla="*/ 152897 h 588290"/>
                <a:gd name="connsiteX168" fmla="*/ 317381 w 607145"/>
                <a:gd name="connsiteY168" fmla="*/ 152990 h 588290"/>
                <a:gd name="connsiteX169" fmla="*/ 306147 w 607145"/>
                <a:gd name="connsiteY169" fmla="*/ 141863 h 588290"/>
                <a:gd name="connsiteX170" fmla="*/ 306054 w 607145"/>
                <a:gd name="connsiteY170" fmla="*/ 123134 h 588290"/>
                <a:gd name="connsiteX171" fmla="*/ 317195 w 607145"/>
                <a:gd name="connsiteY171" fmla="*/ 111822 h 588290"/>
                <a:gd name="connsiteX172" fmla="*/ 334465 w 607145"/>
                <a:gd name="connsiteY172" fmla="*/ 111729 h 588290"/>
                <a:gd name="connsiteX173" fmla="*/ 349970 w 607145"/>
                <a:gd name="connsiteY173" fmla="*/ 73806 h 588290"/>
                <a:gd name="connsiteX174" fmla="*/ 337714 w 607145"/>
                <a:gd name="connsiteY174" fmla="*/ 61660 h 588290"/>
                <a:gd name="connsiteX175" fmla="*/ 337621 w 607145"/>
                <a:gd name="connsiteY175" fmla="*/ 45804 h 588290"/>
                <a:gd name="connsiteX176" fmla="*/ 350805 w 607145"/>
                <a:gd name="connsiteY176" fmla="*/ 32452 h 588290"/>
                <a:gd name="connsiteX177" fmla="*/ 366682 w 607145"/>
                <a:gd name="connsiteY177" fmla="*/ 32360 h 588290"/>
                <a:gd name="connsiteX178" fmla="*/ 378937 w 607145"/>
                <a:gd name="connsiteY178" fmla="*/ 44506 h 588290"/>
                <a:gd name="connsiteX179" fmla="*/ 416725 w 607145"/>
                <a:gd name="connsiteY179" fmla="*/ 28651 h 588290"/>
                <a:gd name="connsiteX180" fmla="*/ 416540 w 607145"/>
                <a:gd name="connsiteY180" fmla="*/ 11312 h 588290"/>
                <a:gd name="connsiteX181" fmla="*/ 427681 w 607145"/>
                <a:gd name="connsiteY181" fmla="*/ 93 h 58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607145" h="588290">
                  <a:moveTo>
                    <a:pt x="280800" y="405490"/>
                  </a:moveTo>
                  <a:cubicBezTo>
                    <a:pt x="274579" y="424957"/>
                    <a:pt x="261115" y="442013"/>
                    <a:pt x="241522" y="452117"/>
                  </a:cubicBezTo>
                  <a:cubicBezTo>
                    <a:pt x="222209" y="462128"/>
                    <a:pt x="200574" y="463333"/>
                    <a:pt x="181260" y="457401"/>
                  </a:cubicBezTo>
                  <a:lnTo>
                    <a:pt x="161761" y="487713"/>
                  </a:lnTo>
                  <a:cubicBezTo>
                    <a:pt x="191660" y="500227"/>
                    <a:pt x="226666" y="499856"/>
                    <a:pt x="257586" y="483727"/>
                  </a:cubicBezTo>
                  <a:cubicBezTo>
                    <a:pt x="288785" y="467597"/>
                    <a:pt x="309399" y="438861"/>
                    <a:pt x="316270" y="406973"/>
                  </a:cubicBezTo>
                  <a:close/>
                  <a:moveTo>
                    <a:pt x="216266" y="345110"/>
                  </a:moveTo>
                  <a:cubicBezTo>
                    <a:pt x="206957" y="342155"/>
                    <a:pt x="196535" y="342735"/>
                    <a:pt x="187203" y="347555"/>
                  </a:cubicBezTo>
                  <a:cubicBezTo>
                    <a:pt x="168446" y="357195"/>
                    <a:pt x="161204" y="380184"/>
                    <a:pt x="170860" y="399001"/>
                  </a:cubicBezTo>
                  <a:cubicBezTo>
                    <a:pt x="180610" y="417634"/>
                    <a:pt x="203638" y="424957"/>
                    <a:pt x="222302" y="415316"/>
                  </a:cubicBezTo>
                  <a:cubicBezTo>
                    <a:pt x="241058" y="405490"/>
                    <a:pt x="248301" y="382501"/>
                    <a:pt x="238644" y="363869"/>
                  </a:cubicBezTo>
                  <a:cubicBezTo>
                    <a:pt x="233769" y="354553"/>
                    <a:pt x="225575" y="348064"/>
                    <a:pt x="216266" y="345110"/>
                  </a:cubicBezTo>
                  <a:close/>
                  <a:moveTo>
                    <a:pt x="507781" y="323468"/>
                  </a:moveTo>
                  <a:cubicBezTo>
                    <a:pt x="489125" y="328380"/>
                    <a:pt x="478079" y="347564"/>
                    <a:pt x="482999" y="366099"/>
                  </a:cubicBezTo>
                  <a:cubicBezTo>
                    <a:pt x="488011" y="384727"/>
                    <a:pt x="507132" y="395755"/>
                    <a:pt x="525695" y="390843"/>
                  </a:cubicBezTo>
                  <a:cubicBezTo>
                    <a:pt x="544259" y="385839"/>
                    <a:pt x="555305" y="366840"/>
                    <a:pt x="550478" y="348212"/>
                  </a:cubicBezTo>
                  <a:cubicBezTo>
                    <a:pt x="545559" y="329492"/>
                    <a:pt x="526345" y="318556"/>
                    <a:pt x="507781" y="323468"/>
                  </a:cubicBezTo>
                  <a:close/>
                  <a:moveTo>
                    <a:pt x="135762" y="293883"/>
                  </a:moveTo>
                  <a:cubicBezTo>
                    <a:pt x="93327" y="326790"/>
                    <a:pt x="79121" y="386117"/>
                    <a:pt x="104748" y="435524"/>
                  </a:cubicBezTo>
                  <a:cubicBezTo>
                    <a:pt x="110505" y="446833"/>
                    <a:pt x="117934" y="456659"/>
                    <a:pt x="126662" y="465002"/>
                  </a:cubicBezTo>
                  <a:lnTo>
                    <a:pt x="145697" y="434968"/>
                  </a:lnTo>
                  <a:cubicBezTo>
                    <a:pt x="141240" y="429962"/>
                    <a:pt x="137154" y="424308"/>
                    <a:pt x="133904" y="418004"/>
                  </a:cubicBezTo>
                  <a:cubicBezTo>
                    <a:pt x="117098" y="385375"/>
                    <a:pt x="124898" y="346442"/>
                    <a:pt x="150804" y="322712"/>
                  </a:cubicBezTo>
                  <a:close/>
                  <a:moveTo>
                    <a:pt x="211951" y="270299"/>
                  </a:moveTo>
                  <a:cubicBezTo>
                    <a:pt x="199082" y="269550"/>
                    <a:pt x="185973" y="270987"/>
                    <a:pt x="173182" y="274787"/>
                  </a:cubicBezTo>
                  <a:lnTo>
                    <a:pt x="188038" y="303431"/>
                  </a:lnTo>
                  <a:cubicBezTo>
                    <a:pt x="222302" y="296108"/>
                    <a:pt x="258700" y="312052"/>
                    <a:pt x="275693" y="344681"/>
                  </a:cubicBezTo>
                  <a:cubicBezTo>
                    <a:pt x="278943" y="350892"/>
                    <a:pt x="281171" y="357288"/>
                    <a:pt x="282657" y="363777"/>
                  </a:cubicBezTo>
                  <a:lnTo>
                    <a:pt x="317384" y="365260"/>
                  </a:lnTo>
                  <a:cubicBezTo>
                    <a:pt x="315527" y="353580"/>
                    <a:pt x="311813" y="342271"/>
                    <a:pt x="306149" y="331240"/>
                  </a:cubicBezTo>
                  <a:cubicBezTo>
                    <a:pt x="286998" y="294462"/>
                    <a:pt x="250558" y="272545"/>
                    <a:pt x="211951" y="270299"/>
                  </a:cubicBezTo>
                  <a:close/>
                  <a:moveTo>
                    <a:pt x="499520" y="267121"/>
                  </a:moveTo>
                  <a:cubicBezTo>
                    <a:pt x="503697" y="266102"/>
                    <a:pt x="507874" y="268512"/>
                    <a:pt x="508988" y="272682"/>
                  </a:cubicBezTo>
                  <a:lnTo>
                    <a:pt x="512144" y="284266"/>
                  </a:lnTo>
                  <a:cubicBezTo>
                    <a:pt x="521890" y="283710"/>
                    <a:pt x="531450" y="284915"/>
                    <a:pt x="540361" y="287973"/>
                  </a:cubicBezTo>
                  <a:lnTo>
                    <a:pt x="546394" y="277594"/>
                  </a:lnTo>
                  <a:cubicBezTo>
                    <a:pt x="548622" y="273887"/>
                    <a:pt x="553355" y="272682"/>
                    <a:pt x="557068" y="274813"/>
                  </a:cubicBezTo>
                  <a:lnTo>
                    <a:pt x="568299" y="281301"/>
                  </a:lnTo>
                  <a:cubicBezTo>
                    <a:pt x="572012" y="283525"/>
                    <a:pt x="573219" y="288251"/>
                    <a:pt x="571177" y="291958"/>
                  </a:cubicBezTo>
                  <a:lnTo>
                    <a:pt x="565051" y="302338"/>
                  </a:lnTo>
                  <a:cubicBezTo>
                    <a:pt x="572105" y="308640"/>
                    <a:pt x="578045" y="316147"/>
                    <a:pt x="582408" y="324951"/>
                  </a:cubicBezTo>
                  <a:lnTo>
                    <a:pt x="594010" y="321893"/>
                  </a:lnTo>
                  <a:cubicBezTo>
                    <a:pt x="598280" y="320873"/>
                    <a:pt x="602457" y="323190"/>
                    <a:pt x="603571" y="327453"/>
                  </a:cubicBezTo>
                  <a:lnTo>
                    <a:pt x="606912" y="340057"/>
                  </a:lnTo>
                  <a:cubicBezTo>
                    <a:pt x="607933" y="344227"/>
                    <a:pt x="605520" y="348398"/>
                    <a:pt x="601343" y="349510"/>
                  </a:cubicBezTo>
                  <a:lnTo>
                    <a:pt x="589740" y="352661"/>
                  </a:lnTo>
                  <a:cubicBezTo>
                    <a:pt x="590297" y="362392"/>
                    <a:pt x="589091" y="371937"/>
                    <a:pt x="586028" y="380834"/>
                  </a:cubicBezTo>
                  <a:lnTo>
                    <a:pt x="596423" y="386858"/>
                  </a:lnTo>
                  <a:cubicBezTo>
                    <a:pt x="600136" y="389082"/>
                    <a:pt x="601343" y="393809"/>
                    <a:pt x="599208" y="397516"/>
                  </a:cubicBezTo>
                  <a:lnTo>
                    <a:pt x="592711" y="408730"/>
                  </a:lnTo>
                  <a:cubicBezTo>
                    <a:pt x="590483" y="412437"/>
                    <a:pt x="585749" y="413641"/>
                    <a:pt x="582037" y="411603"/>
                  </a:cubicBezTo>
                  <a:lnTo>
                    <a:pt x="571641" y="405486"/>
                  </a:lnTo>
                  <a:cubicBezTo>
                    <a:pt x="565329" y="412529"/>
                    <a:pt x="557811" y="418461"/>
                    <a:pt x="548993" y="422816"/>
                  </a:cubicBezTo>
                  <a:lnTo>
                    <a:pt x="552056" y="434401"/>
                  </a:lnTo>
                  <a:cubicBezTo>
                    <a:pt x="553077" y="438664"/>
                    <a:pt x="550757" y="442834"/>
                    <a:pt x="546487" y="443946"/>
                  </a:cubicBezTo>
                  <a:lnTo>
                    <a:pt x="533864" y="447283"/>
                  </a:lnTo>
                  <a:cubicBezTo>
                    <a:pt x="529687" y="448302"/>
                    <a:pt x="525510" y="445892"/>
                    <a:pt x="524396" y="441722"/>
                  </a:cubicBezTo>
                  <a:lnTo>
                    <a:pt x="521240" y="430138"/>
                  </a:lnTo>
                  <a:cubicBezTo>
                    <a:pt x="511494" y="430694"/>
                    <a:pt x="501934" y="429489"/>
                    <a:pt x="493023" y="426431"/>
                  </a:cubicBezTo>
                  <a:lnTo>
                    <a:pt x="486990" y="436810"/>
                  </a:lnTo>
                  <a:cubicBezTo>
                    <a:pt x="484762" y="440517"/>
                    <a:pt x="480029" y="441722"/>
                    <a:pt x="476316" y="439591"/>
                  </a:cubicBezTo>
                  <a:lnTo>
                    <a:pt x="465085" y="433103"/>
                  </a:lnTo>
                  <a:cubicBezTo>
                    <a:pt x="461372" y="430879"/>
                    <a:pt x="460165" y="426153"/>
                    <a:pt x="462207" y="422446"/>
                  </a:cubicBezTo>
                  <a:lnTo>
                    <a:pt x="468333" y="412066"/>
                  </a:lnTo>
                  <a:cubicBezTo>
                    <a:pt x="461279" y="405764"/>
                    <a:pt x="455339" y="398257"/>
                    <a:pt x="450976" y="389453"/>
                  </a:cubicBezTo>
                  <a:lnTo>
                    <a:pt x="439374" y="392511"/>
                  </a:lnTo>
                  <a:cubicBezTo>
                    <a:pt x="435104" y="393531"/>
                    <a:pt x="430927" y="391214"/>
                    <a:pt x="429813" y="386951"/>
                  </a:cubicBezTo>
                  <a:lnTo>
                    <a:pt x="426472" y="374347"/>
                  </a:lnTo>
                  <a:cubicBezTo>
                    <a:pt x="425451" y="370177"/>
                    <a:pt x="427864" y="366006"/>
                    <a:pt x="432041" y="364894"/>
                  </a:cubicBezTo>
                  <a:lnTo>
                    <a:pt x="443644" y="361743"/>
                  </a:lnTo>
                  <a:cubicBezTo>
                    <a:pt x="443087" y="352012"/>
                    <a:pt x="444293" y="342467"/>
                    <a:pt x="447356" y="333570"/>
                  </a:cubicBezTo>
                  <a:lnTo>
                    <a:pt x="436961" y="327546"/>
                  </a:lnTo>
                  <a:cubicBezTo>
                    <a:pt x="433248" y="325322"/>
                    <a:pt x="432041" y="320595"/>
                    <a:pt x="434176" y="316888"/>
                  </a:cubicBezTo>
                  <a:lnTo>
                    <a:pt x="440673" y="305674"/>
                  </a:lnTo>
                  <a:cubicBezTo>
                    <a:pt x="442901" y="301967"/>
                    <a:pt x="447635" y="300763"/>
                    <a:pt x="451347" y="302801"/>
                  </a:cubicBezTo>
                  <a:lnTo>
                    <a:pt x="461743" y="308918"/>
                  </a:lnTo>
                  <a:cubicBezTo>
                    <a:pt x="468055" y="301875"/>
                    <a:pt x="475573" y="295944"/>
                    <a:pt x="484391" y="291588"/>
                  </a:cubicBezTo>
                  <a:lnTo>
                    <a:pt x="481328" y="280003"/>
                  </a:lnTo>
                  <a:cubicBezTo>
                    <a:pt x="480307" y="275740"/>
                    <a:pt x="482627" y="271570"/>
                    <a:pt x="486897" y="270458"/>
                  </a:cubicBezTo>
                  <a:close/>
                  <a:moveTo>
                    <a:pt x="255636" y="179309"/>
                  </a:moveTo>
                  <a:lnTo>
                    <a:pt x="281728" y="187652"/>
                  </a:lnTo>
                  <a:cubicBezTo>
                    <a:pt x="291014" y="190618"/>
                    <a:pt x="296214" y="200444"/>
                    <a:pt x="293242" y="209899"/>
                  </a:cubicBezTo>
                  <a:lnTo>
                    <a:pt x="285350" y="234835"/>
                  </a:lnTo>
                  <a:cubicBezTo>
                    <a:pt x="305406" y="245680"/>
                    <a:pt x="323513" y="260697"/>
                    <a:pt x="337998" y="279329"/>
                  </a:cubicBezTo>
                  <a:lnTo>
                    <a:pt x="361490" y="267186"/>
                  </a:lnTo>
                  <a:cubicBezTo>
                    <a:pt x="370126" y="262644"/>
                    <a:pt x="380897" y="266074"/>
                    <a:pt x="385354" y="274787"/>
                  </a:cubicBezTo>
                  <a:lnTo>
                    <a:pt x="397982" y="299074"/>
                  </a:lnTo>
                  <a:cubicBezTo>
                    <a:pt x="402624" y="307787"/>
                    <a:pt x="399096" y="318540"/>
                    <a:pt x="390461" y="322990"/>
                  </a:cubicBezTo>
                  <a:lnTo>
                    <a:pt x="366783" y="335226"/>
                  </a:lnTo>
                  <a:cubicBezTo>
                    <a:pt x="373468" y="357659"/>
                    <a:pt x="375232" y="380926"/>
                    <a:pt x="372354" y="403451"/>
                  </a:cubicBezTo>
                  <a:lnTo>
                    <a:pt x="397982" y="411608"/>
                  </a:lnTo>
                  <a:cubicBezTo>
                    <a:pt x="407267" y="414575"/>
                    <a:pt x="412467" y="424400"/>
                    <a:pt x="409496" y="433856"/>
                  </a:cubicBezTo>
                  <a:lnTo>
                    <a:pt x="401232" y="459903"/>
                  </a:lnTo>
                  <a:cubicBezTo>
                    <a:pt x="398260" y="469173"/>
                    <a:pt x="388325" y="474364"/>
                    <a:pt x="378947" y="471398"/>
                  </a:cubicBezTo>
                  <a:lnTo>
                    <a:pt x="353226" y="463241"/>
                  </a:lnTo>
                  <a:cubicBezTo>
                    <a:pt x="342455" y="483170"/>
                    <a:pt x="327598" y="500968"/>
                    <a:pt x="309120" y="515429"/>
                  </a:cubicBezTo>
                  <a:lnTo>
                    <a:pt x="321656" y="539530"/>
                  </a:lnTo>
                  <a:cubicBezTo>
                    <a:pt x="326205" y="548151"/>
                    <a:pt x="322770" y="558904"/>
                    <a:pt x="314042" y="563353"/>
                  </a:cubicBezTo>
                  <a:lnTo>
                    <a:pt x="289714" y="575960"/>
                  </a:lnTo>
                  <a:cubicBezTo>
                    <a:pt x="280986" y="580502"/>
                    <a:pt x="270214" y="577073"/>
                    <a:pt x="265757" y="568452"/>
                  </a:cubicBezTo>
                  <a:lnTo>
                    <a:pt x="253315" y="544351"/>
                  </a:lnTo>
                  <a:cubicBezTo>
                    <a:pt x="230844" y="551117"/>
                    <a:pt x="207631" y="552971"/>
                    <a:pt x="185160" y="550283"/>
                  </a:cubicBezTo>
                  <a:lnTo>
                    <a:pt x="176989" y="575960"/>
                  </a:lnTo>
                  <a:cubicBezTo>
                    <a:pt x="174018" y="585230"/>
                    <a:pt x="164175" y="590421"/>
                    <a:pt x="154704" y="587455"/>
                  </a:cubicBezTo>
                  <a:lnTo>
                    <a:pt x="128612" y="579205"/>
                  </a:lnTo>
                  <a:cubicBezTo>
                    <a:pt x="119326" y="576238"/>
                    <a:pt x="114127" y="566320"/>
                    <a:pt x="117098" y="556957"/>
                  </a:cubicBezTo>
                  <a:lnTo>
                    <a:pt x="125269" y="531373"/>
                  </a:lnTo>
                  <a:cubicBezTo>
                    <a:pt x="105213" y="520620"/>
                    <a:pt x="87292" y="505789"/>
                    <a:pt x="72621" y="487342"/>
                  </a:cubicBezTo>
                  <a:lnTo>
                    <a:pt x="49036" y="499578"/>
                  </a:lnTo>
                  <a:cubicBezTo>
                    <a:pt x="40308" y="504120"/>
                    <a:pt x="29536" y="500690"/>
                    <a:pt x="25079" y="492069"/>
                  </a:cubicBezTo>
                  <a:lnTo>
                    <a:pt x="12451" y="467690"/>
                  </a:lnTo>
                  <a:cubicBezTo>
                    <a:pt x="7901" y="459069"/>
                    <a:pt x="11337" y="448316"/>
                    <a:pt x="20065" y="443867"/>
                  </a:cubicBezTo>
                  <a:lnTo>
                    <a:pt x="43557" y="431724"/>
                  </a:lnTo>
                  <a:cubicBezTo>
                    <a:pt x="36593" y="409105"/>
                    <a:pt x="34736" y="385746"/>
                    <a:pt x="37522" y="363128"/>
                  </a:cubicBezTo>
                  <a:lnTo>
                    <a:pt x="12451" y="355248"/>
                  </a:lnTo>
                  <a:cubicBezTo>
                    <a:pt x="3166" y="352282"/>
                    <a:pt x="-2034" y="342271"/>
                    <a:pt x="752" y="333001"/>
                  </a:cubicBezTo>
                  <a:lnTo>
                    <a:pt x="9016" y="306861"/>
                  </a:lnTo>
                  <a:cubicBezTo>
                    <a:pt x="11987" y="297591"/>
                    <a:pt x="21922" y="292400"/>
                    <a:pt x="31301" y="295366"/>
                  </a:cubicBezTo>
                  <a:lnTo>
                    <a:pt x="56186" y="303338"/>
                  </a:lnTo>
                  <a:cubicBezTo>
                    <a:pt x="66957" y="283130"/>
                    <a:pt x="81906" y="264961"/>
                    <a:pt x="100663" y="250408"/>
                  </a:cubicBezTo>
                  <a:lnTo>
                    <a:pt x="88592" y="227326"/>
                  </a:lnTo>
                  <a:cubicBezTo>
                    <a:pt x="84042" y="218613"/>
                    <a:pt x="87477" y="207860"/>
                    <a:pt x="96206" y="203411"/>
                  </a:cubicBezTo>
                  <a:lnTo>
                    <a:pt x="120534" y="190804"/>
                  </a:lnTo>
                  <a:cubicBezTo>
                    <a:pt x="129262" y="186262"/>
                    <a:pt x="140033" y="189691"/>
                    <a:pt x="144490" y="198405"/>
                  </a:cubicBezTo>
                  <a:lnTo>
                    <a:pt x="156468" y="221486"/>
                  </a:lnTo>
                  <a:cubicBezTo>
                    <a:pt x="179217" y="214720"/>
                    <a:pt x="202802" y="212866"/>
                    <a:pt x="225459" y="215647"/>
                  </a:cubicBezTo>
                  <a:lnTo>
                    <a:pt x="233351" y="190804"/>
                  </a:lnTo>
                  <a:cubicBezTo>
                    <a:pt x="236323" y="181534"/>
                    <a:pt x="246258" y="176343"/>
                    <a:pt x="255636" y="179309"/>
                  </a:cubicBezTo>
                  <a:close/>
                  <a:moveTo>
                    <a:pt x="437604" y="81792"/>
                  </a:moveTo>
                  <a:cubicBezTo>
                    <a:pt x="424757" y="81850"/>
                    <a:pt x="411944" y="86788"/>
                    <a:pt x="402242" y="96616"/>
                  </a:cubicBezTo>
                  <a:cubicBezTo>
                    <a:pt x="382744" y="116272"/>
                    <a:pt x="382930" y="147983"/>
                    <a:pt x="402613" y="167455"/>
                  </a:cubicBezTo>
                  <a:cubicBezTo>
                    <a:pt x="422296" y="186926"/>
                    <a:pt x="454049" y="186741"/>
                    <a:pt x="473547" y="167084"/>
                  </a:cubicBezTo>
                  <a:cubicBezTo>
                    <a:pt x="492951" y="147427"/>
                    <a:pt x="492858" y="115716"/>
                    <a:pt x="473175" y="96245"/>
                  </a:cubicBezTo>
                  <a:cubicBezTo>
                    <a:pt x="463334" y="86556"/>
                    <a:pt x="450451" y="81734"/>
                    <a:pt x="437604" y="81792"/>
                  </a:cubicBezTo>
                  <a:close/>
                  <a:moveTo>
                    <a:pt x="446529" y="0"/>
                  </a:moveTo>
                  <a:cubicBezTo>
                    <a:pt x="452749" y="0"/>
                    <a:pt x="457763" y="4914"/>
                    <a:pt x="457763" y="11127"/>
                  </a:cubicBezTo>
                  <a:lnTo>
                    <a:pt x="457949" y="28373"/>
                  </a:lnTo>
                  <a:cubicBezTo>
                    <a:pt x="471318" y="30969"/>
                    <a:pt x="484131" y="36069"/>
                    <a:pt x="495922" y="43857"/>
                  </a:cubicBezTo>
                  <a:lnTo>
                    <a:pt x="508085" y="31618"/>
                  </a:lnTo>
                  <a:cubicBezTo>
                    <a:pt x="512356" y="27167"/>
                    <a:pt x="519412" y="27167"/>
                    <a:pt x="523869" y="31525"/>
                  </a:cubicBezTo>
                  <a:lnTo>
                    <a:pt x="537238" y="44692"/>
                  </a:lnTo>
                  <a:cubicBezTo>
                    <a:pt x="541695" y="49050"/>
                    <a:pt x="541695" y="56189"/>
                    <a:pt x="537424" y="60547"/>
                  </a:cubicBezTo>
                  <a:lnTo>
                    <a:pt x="525261" y="72786"/>
                  </a:lnTo>
                  <a:cubicBezTo>
                    <a:pt x="533060" y="84376"/>
                    <a:pt x="538352" y="97265"/>
                    <a:pt x="541138" y="110524"/>
                  </a:cubicBezTo>
                  <a:lnTo>
                    <a:pt x="558407" y="110338"/>
                  </a:lnTo>
                  <a:cubicBezTo>
                    <a:pt x="564628" y="110338"/>
                    <a:pt x="569734" y="115345"/>
                    <a:pt x="569734" y="121465"/>
                  </a:cubicBezTo>
                  <a:lnTo>
                    <a:pt x="569827" y="140287"/>
                  </a:lnTo>
                  <a:cubicBezTo>
                    <a:pt x="569827" y="146500"/>
                    <a:pt x="564906" y="151506"/>
                    <a:pt x="558686" y="151506"/>
                  </a:cubicBezTo>
                  <a:lnTo>
                    <a:pt x="541324" y="151692"/>
                  </a:lnTo>
                  <a:cubicBezTo>
                    <a:pt x="538724" y="165044"/>
                    <a:pt x="533710" y="177839"/>
                    <a:pt x="525911" y="189615"/>
                  </a:cubicBezTo>
                  <a:lnTo>
                    <a:pt x="538167" y="201761"/>
                  </a:lnTo>
                  <a:cubicBezTo>
                    <a:pt x="542623" y="206027"/>
                    <a:pt x="542623" y="213259"/>
                    <a:pt x="538260" y="217524"/>
                  </a:cubicBezTo>
                  <a:lnTo>
                    <a:pt x="524983" y="230876"/>
                  </a:lnTo>
                  <a:cubicBezTo>
                    <a:pt x="520712" y="235326"/>
                    <a:pt x="513470" y="235326"/>
                    <a:pt x="509199" y="231061"/>
                  </a:cubicBezTo>
                  <a:lnTo>
                    <a:pt x="496944" y="218915"/>
                  </a:lnTo>
                  <a:cubicBezTo>
                    <a:pt x="485245" y="226703"/>
                    <a:pt x="472432" y="231989"/>
                    <a:pt x="459156" y="234770"/>
                  </a:cubicBezTo>
                  <a:lnTo>
                    <a:pt x="459248" y="252016"/>
                  </a:lnTo>
                  <a:cubicBezTo>
                    <a:pt x="459248" y="258229"/>
                    <a:pt x="454328" y="263328"/>
                    <a:pt x="448107" y="263328"/>
                  </a:cubicBezTo>
                  <a:lnTo>
                    <a:pt x="429352" y="263421"/>
                  </a:lnTo>
                  <a:cubicBezTo>
                    <a:pt x="423132" y="263421"/>
                    <a:pt x="418025" y="258507"/>
                    <a:pt x="418025" y="252294"/>
                  </a:cubicBezTo>
                  <a:lnTo>
                    <a:pt x="417932" y="234956"/>
                  </a:lnTo>
                  <a:cubicBezTo>
                    <a:pt x="404563" y="232359"/>
                    <a:pt x="391657" y="227352"/>
                    <a:pt x="379959" y="219564"/>
                  </a:cubicBezTo>
                  <a:lnTo>
                    <a:pt x="367796" y="231803"/>
                  </a:lnTo>
                  <a:cubicBezTo>
                    <a:pt x="363432" y="236254"/>
                    <a:pt x="356283" y="236254"/>
                    <a:pt x="351919" y="231896"/>
                  </a:cubicBezTo>
                  <a:lnTo>
                    <a:pt x="338550" y="218637"/>
                  </a:lnTo>
                  <a:cubicBezTo>
                    <a:pt x="334093" y="214371"/>
                    <a:pt x="334093" y="207139"/>
                    <a:pt x="338457" y="202874"/>
                  </a:cubicBezTo>
                  <a:lnTo>
                    <a:pt x="350620" y="190635"/>
                  </a:lnTo>
                  <a:cubicBezTo>
                    <a:pt x="342821" y="178952"/>
                    <a:pt x="337436" y="166156"/>
                    <a:pt x="334743" y="152897"/>
                  </a:cubicBezTo>
                  <a:lnTo>
                    <a:pt x="317381" y="152990"/>
                  </a:lnTo>
                  <a:cubicBezTo>
                    <a:pt x="311253" y="152990"/>
                    <a:pt x="306240" y="148076"/>
                    <a:pt x="306147" y="141863"/>
                  </a:cubicBezTo>
                  <a:lnTo>
                    <a:pt x="306054" y="123134"/>
                  </a:lnTo>
                  <a:cubicBezTo>
                    <a:pt x="306054" y="116921"/>
                    <a:pt x="310975" y="111822"/>
                    <a:pt x="317195" y="111822"/>
                  </a:cubicBezTo>
                  <a:lnTo>
                    <a:pt x="334465" y="111729"/>
                  </a:lnTo>
                  <a:cubicBezTo>
                    <a:pt x="337064" y="98377"/>
                    <a:pt x="342171" y="85489"/>
                    <a:pt x="349970" y="73806"/>
                  </a:cubicBezTo>
                  <a:lnTo>
                    <a:pt x="337714" y="61660"/>
                  </a:lnTo>
                  <a:cubicBezTo>
                    <a:pt x="333258" y="57302"/>
                    <a:pt x="333258" y="50162"/>
                    <a:pt x="337621" y="45804"/>
                  </a:cubicBezTo>
                  <a:lnTo>
                    <a:pt x="350805" y="32452"/>
                  </a:lnTo>
                  <a:cubicBezTo>
                    <a:pt x="355169" y="28002"/>
                    <a:pt x="362225" y="28002"/>
                    <a:pt x="366682" y="32360"/>
                  </a:cubicBezTo>
                  <a:lnTo>
                    <a:pt x="378937" y="44506"/>
                  </a:lnTo>
                  <a:cubicBezTo>
                    <a:pt x="390543" y="36718"/>
                    <a:pt x="403449" y="31340"/>
                    <a:pt x="416725" y="28651"/>
                  </a:cubicBezTo>
                  <a:lnTo>
                    <a:pt x="416540" y="11312"/>
                  </a:lnTo>
                  <a:cubicBezTo>
                    <a:pt x="416540" y="5192"/>
                    <a:pt x="421553" y="93"/>
                    <a:pt x="427681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5" name="图标"/>
            <p:cNvSpPr/>
            <p:nvPr/>
          </p:nvSpPr>
          <p:spPr>
            <a:xfrm>
              <a:off x="5399854" y="3581600"/>
              <a:ext cx="453763" cy="392024"/>
            </a:xfrm>
            <a:custGeom>
              <a:avLst/>
              <a:gdLst>
                <a:gd name="T0" fmla="*/ 204 w 215"/>
                <a:gd name="T1" fmla="*/ 20 h 186"/>
                <a:gd name="T2" fmla="*/ 161 w 215"/>
                <a:gd name="T3" fmla="*/ 0 h 186"/>
                <a:gd name="T4" fmla="*/ 156 w 215"/>
                <a:gd name="T5" fmla="*/ 0 h 186"/>
                <a:gd name="T6" fmla="*/ 108 w 215"/>
                <a:gd name="T7" fmla="*/ 25 h 186"/>
                <a:gd name="T8" fmla="*/ 59 w 215"/>
                <a:gd name="T9" fmla="*/ 0 h 186"/>
                <a:gd name="T10" fmla="*/ 54 w 215"/>
                <a:gd name="T11" fmla="*/ 0 h 186"/>
                <a:gd name="T12" fmla="*/ 12 w 215"/>
                <a:gd name="T13" fmla="*/ 20 h 186"/>
                <a:gd name="T14" fmla="*/ 3 w 215"/>
                <a:gd name="T15" fmla="*/ 66 h 186"/>
                <a:gd name="T16" fmla="*/ 76 w 215"/>
                <a:gd name="T17" fmla="*/ 159 h 186"/>
                <a:gd name="T18" fmla="*/ 98 w 215"/>
                <a:gd name="T19" fmla="*/ 180 h 186"/>
                <a:gd name="T20" fmla="*/ 108 w 215"/>
                <a:gd name="T21" fmla="*/ 186 h 186"/>
                <a:gd name="T22" fmla="*/ 118 w 215"/>
                <a:gd name="T23" fmla="*/ 180 h 186"/>
                <a:gd name="T24" fmla="*/ 140 w 215"/>
                <a:gd name="T25" fmla="*/ 159 h 186"/>
                <a:gd name="T26" fmla="*/ 212 w 215"/>
                <a:gd name="T27" fmla="*/ 66 h 186"/>
                <a:gd name="T28" fmla="*/ 204 w 215"/>
                <a:gd name="T29" fmla="*/ 20 h 186"/>
                <a:gd name="T30" fmla="*/ 196 w 215"/>
                <a:gd name="T31" fmla="*/ 64 h 186"/>
                <a:gd name="T32" fmla="*/ 129 w 215"/>
                <a:gd name="T33" fmla="*/ 147 h 186"/>
                <a:gd name="T34" fmla="*/ 108 w 215"/>
                <a:gd name="T35" fmla="*/ 167 h 186"/>
                <a:gd name="T36" fmla="*/ 87 w 215"/>
                <a:gd name="T37" fmla="*/ 147 h 186"/>
                <a:gd name="T38" fmla="*/ 19 w 215"/>
                <a:gd name="T39" fmla="*/ 64 h 186"/>
                <a:gd name="T40" fmla="*/ 24 w 215"/>
                <a:gd name="T41" fmla="*/ 30 h 186"/>
                <a:gd name="T42" fmla="*/ 56 w 215"/>
                <a:gd name="T43" fmla="*/ 16 h 186"/>
                <a:gd name="T44" fmla="*/ 59 w 215"/>
                <a:gd name="T45" fmla="*/ 16 h 186"/>
                <a:gd name="T46" fmla="*/ 100 w 215"/>
                <a:gd name="T47" fmla="*/ 47 h 186"/>
                <a:gd name="T48" fmla="*/ 108 w 215"/>
                <a:gd name="T49" fmla="*/ 54 h 186"/>
                <a:gd name="T50" fmla="*/ 116 w 215"/>
                <a:gd name="T51" fmla="*/ 47 h 186"/>
                <a:gd name="T52" fmla="*/ 156 w 215"/>
                <a:gd name="T53" fmla="*/ 16 h 186"/>
                <a:gd name="T54" fmla="*/ 160 w 215"/>
                <a:gd name="T55" fmla="*/ 16 h 186"/>
                <a:gd name="T56" fmla="*/ 191 w 215"/>
                <a:gd name="T57" fmla="*/ 30 h 186"/>
                <a:gd name="T58" fmla="*/ 196 w 215"/>
                <a:gd name="T59" fmla="*/ 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5" h="186">
                  <a:moveTo>
                    <a:pt x="204" y="20"/>
                  </a:moveTo>
                  <a:cubicBezTo>
                    <a:pt x="195" y="8"/>
                    <a:pt x="181" y="2"/>
                    <a:pt x="161" y="0"/>
                  </a:cubicBezTo>
                  <a:cubicBezTo>
                    <a:pt x="160" y="0"/>
                    <a:pt x="158" y="0"/>
                    <a:pt x="156" y="0"/>
                  </a:cubicBezTo>
                  <a:cubicBezTo>
                    <a:pt x="139" y="0"/>
                    <a:pt x="119" y="8"/>
                    <a:pt x="108" y="25"/>
                  </a:cubicBezTo>
                  <a:cubicBezTo>
                    <a:pt x="96" y="8"/>
                    <a:pt x="76" y="0"/>
                    <a:pt x="59" y="0"/>
                  </a:cubicBezTo>
                  <a:cubicBezTo>
                    <a:pt x="57" y="0"/>
                    <a:pt x="56" y="0"/>
                    <a:pt x="54" y="0"/>
                  </a:cubicBezTo>
                  <a:cubicBezTo>
                    <a:pt x="34" y="2"/>
                    <a:pt x="20" y="8"/>
                    <a:pt x="12" y="20"/>
                  </a:cubicBezTo>
                  <a:cubicBezTo>
                    <a:pt x="3" y="31"/>
                    <a:pt x="0" y="47"/>
                    <a:pt x="3" y="66"/>
                  </a:cubicBezTo>
                  <a:cubicBezTo>
                    <a:pt x="8" y="94"/>
                    <a:pt x="46" y="130"/>
                    <a:pt x="76" y="159"/>
                  </a:cubicBezTo>
                  <a:cubicBezTo>
                    <a:pt x="85" y="167"/>
                    <a:pt x="93" y="174"/>
                    <a:pt x="98" y="180"/>
                  </a:cubicBezTo>
                  <a:cubicBezTo>
                    <a:pt x="98" y="180"/>
                    <a:pt x="103" y="186"/>
                    <a:pt x="108" y="186"/>
                  </a:cubicBezTo>
                  <a:cubicBezTo>
                    <a:pt x="113" y="186"/>
                    <a:pt x="118" y="180"/>
                    <a:pt x="118" y="180"/>
                  </a:cubicBezTo>
                  <a:cubicBezTo>
                    <a:pt x="123" y="174"/>
                    <a:pt x="131" y="167"/>
                    <a:pt x="140" y="159"/>
                  </a:cubicBezTo>
                  <a:cubicBezTo>
                    <a:pt x="170" y="130"/>
                    <a:pt x="207" y="94"/>
                    <a:pt x="212" y="66"/>
                  </a:cubicBezTo>
                  <a:cubicBezTo>
                    <a:pt x="215" y="47"/>
                    <a:pt x="212" y="31"/>
                    <a:pt x="204" y="20"/>
                  </a:cubicBezTo>
                  <a:close/>
                  <a:moveTo>
                    <a:pt x="196" y="64"/>
                  </a:moveTo>
                  <a:cubicBezTo>
                    <a:pt x="192" y="86"/>
                    <a:pt x="154" y="123"/>
                    <a:pt x="129" y="147"/>
                  </a:cubicBezTo>
                  <a:cubicBezTo>
                    <a:pt x="120" y="155"/>
                    <a:pt x="113" y="161"/>
                    <a:pt x="108" y="167"/>
                  </a:cubicBezTo>
                  <a:cubicBezTo>
                    <a:pt x="103" y="162"/>
                    <a:pt x="96" y="155"/>
                    <a:pt x="87" y="147"/>
                  </a:cubicBezTo>
                  <a:cubicBezTo>
                    <a:pt x="62" y="123"/>
                    <a:pt x="23" y="86"/>
                    <a:pt x="19" y="64"/>
                  </a:cubicBezTo>
                  <a:cubicBezTo>
                    <a:pt x="17" y="49"/>
                    <a:pt x="18" y="37"/>
                    <a:pt x="24" y="30"/>
                  </a:cubicBezTo>
                  <a:cubicBezTo>
                    <a:pt x="30" y="22"/>
                    <a:pt x="40" y="17"/>
                    <a:pt x="56" y="16"/>
                  </a:cubicBezTo>
                  <a:cubicBezTo>
                    <a:pt x="57" y="16"/>
                    <a:pt x="58" y="16"/>
                    <a:pt x="59" y="16"/>
                  </a:cubicBezTo>
                  <a:cubicBezTo>
                    <a:pt x="73" y="16"/>
                    <a:pt x="96" y="24"/>
                    <a:pt x="100" y="47"/>
                  </a:cubicBezTo>
                  <a:cubicBezTo>
                    <a:pt x="100" y="51"/>
                    <a:pt x="104" y="54"/>
                    <a:pt x="108" y="54"/>
                  </a:cubicBezTo>
                  <a:cubicBezTo>
                    <a:pt x="112" y="54"/>
                    <a:pt x="115" y="51"/>
                    <a:pt x="116" y="47"/>
                  </a:cubicBezTo>
                  <a:cubicBezTo>
                    <a:pt x="120" y="24"/>
                    <a:pt x="143" y="16"/>
                    <a:pt x="156" y="16"/>
                  </a:cubicBezTo>
                  <a:cubicBezTo>
                    <a:pt x="158" y="16"/>
                    <a:pt x="159" y="16"/>
                    <a:pt x="160" y="16"/>
                  </a:cubicBezTo>
                  <a:cubicBezTo>
                    <a:pt x="175" y="17"/>
                    <a:pt x="185" y="22"/>
                    <a:pt x="191" y="30"/>
                  </a:cubicBezTo>
                  <a:cubicBezTo>
                    <a:pt x="197" y="37"/>
                    <a:pt x="199" y="49"/>
                    <a:pt x="196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6" name="图标"/>
            <p:cNvSpPr/>
            <p:nvPr/>
          </p:nvSpPr>
          <p:spPr>
            <a:xfrm>
              <a:off x="6359570" y="3577038"/>
              <a:ext cx="419097" cy="396585"/>
            </a:xfrm>
            <a:custGeom>
              <a:avLst/>
              <a:gdLst>
                <a:gd name="T0" fmla="*/ 5172 w 5173"/>
                <a:gd name="T1" fmla="*/ 1894 h 4903"/>
                <a:gd name="T2" fmla="*/ 5162 w 5173"/>
                <a:gd name="T3" fmla="*/ 1850 h 4903"/>
                <a:gd name="T4" fmla="*/ 5158 w 5173"/>
                <a:gd name="T5" fmla="*/ 1838 h 4903"/>
                <a:gd name="T6" fmla="*/ 5154 w 5173"/>
                <a:gd name="T7" fmla="*/ 1829 h 4903"/>
                <a:gd name="T8" fmla="*/ 4120 w 5173"/>
                <a:gd name="T9" fmla="*/ 0 h 4903"/>
                <a:gd name="T10" fmla="*/ 893 w 5173"/>
                <a:gd name="T11" fmla="*/ 98 h 4903"/>
                <a:gd name="T12" fmla="*/ 17 w 5173"/>
                <a:gd name="T13" fmla="*/ 1834 h 4903"/>
                <a:gd name="T14" fmla="*/ 14 w 5173"/>
                <a:gd name="T15" fmla="*/ 1840 h 4903"/>
                <a:gd name="T16" fmla="*/ 2 w 5173"/>
                <a:gd name="T17" fmla="*/ 1880 h 4903"/>
                <a:gd name="T18" fmla="*/ 1 w 5173"/>
                <a:gd name="T19" fmla="*/ 1899 h 4903"/>
                <a:gd name="T20" fmla="*/ 4 w 5173"/>
                <a:gd name="T21" fmla="*/ 1948 h 4903"/>
                <a:gd name="T22" fmla="*/ 20 w 5173"/>
                <a:gd name="T23" fmla="*/ 1993 h 4903"/>
                <a:gd name="T24" fmla="*/ 25 w 5173"/>
                <a:gd name="T25" fmla="*/ 2005 h 4903"/>
                <a:gd name="T26" fmla="*/ 35 w 5173"/>
                <a:gd name="T27" fmla="*/ 2018 h 4903"/>
                <a:gd name="T28" fmla="*/ 42 w 5173"/>
                <a:gd name="T29" fmla="*/ 2028 h 4903"/>
                <a:gd name="T30" fmla="*/ 2587 w 5173"/>
                <a:gd name="T31" fmla="*/ 4903 h 4903"/>
                <a:gd name="T32" fmla="*/ 5131 w 5173"/>
                <a:gd name="T33" fmla="*/ 2028 h 4903"/>
                <a:gd name="T34" fmla="*/ 5138 w 5173"/>
                <a:gd name="T35" fmla="*/ 2018 h 4903"/>
                <a:gd name="T36" fmla="*/ 5148 w 5173"/>
                <a:gd name="T37" fmla="*/ 2005 h 4903"/>
                <a:gd name="T38" fmla="*/ 5153 w 5173"/>
                <a:gd name="T39" fmla="*/ 1993 h 4903"/>
                <a:gd name="T40" fmla="*/ 5169 w 5173"/>
                <a:gd name="T41" fmla="*/ 1948 h 4903"/>
                <a:gd name="T42" fmla="*/ 5172 w 5173"/>
                <a:gd name="T43" fmla="*/ 1899 h 4903"/>
                <a:gd name="T44" fmla="*/ 3547 w 5173"/>
                <a:gd name="T45" fmla="*/ 1732 h 4903"/>
                <a:gd name="T46" fmla="*/ 2279 w 5173"/>
                <a:gd name="T47" fmla="*/ 358 h 4903"/>
                <a:gd name="T48" fmla="*/ 1163 w 5173"/>
                <a:gd name="T49" fmla="*/ 358 h 4903"/>
                <a:gd name="T50" fmla="*/ 1230 w 5173"/>
                <a:gd name="T51" fmla="*/ 1732 h 4903"/>
                <a:gd name="T52" fmla="*/ 1163 w 5173"/>
                <a:gd name="T53" fmla="*/ 358 h 4903"/>
                <a:gd name="T54" fmla="*/ 1226 w 5173"/>
                <a:gd name="T55" fmla="*/ 2091 h 4903"/>
                <a:gd name="T56" fmla="*/ 567 w 5173"/>
                <a:gd name="T57" fmla="*/ 2091 h 4903"/>
                <a:gd name="T58" fmla="*/ 1618 w 5173"/>
                <a:gd name="T59" fmla="*/ 2091 h 4903"/>
                <a:gd name="T60" fmla="*/ 2587 w 5173"/>
                <a:gd name="T61" fmla="*/ 4288 h 4903"/>
                <a:gd name="T62" fmla="*/ 3947 w 5173"/>
                <a:gd name="T63" fmla="*/ 2091 h 4903"/>
                <a:gd name="T64" fmla="*/ 3248 w 5173"/>
                <a:gd name="T65" fmla="*/ 3677 h 4903"/>
                <a:gd name="T66" fmla="*/ 3290 w 5173"/>
                <a:gd name="T67" fmla="*/ 358 h 4903"/>
                <a:gd name="T68" fmla="*/ 4704 w 5173"/>
                <a:gd name="T69" fmla="*/ 1732 h 4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73" h="4903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sp>
          <p:nvSpPr>
            <p:cNvPr id="27" name="图标"/>
            <p:cNvSpPr/>
            <p:nvPr/>
          </p:nvSpPr>
          <p:spPr>
            <a:xfrm>
              <a:off x="7426675" y="3577037"/>
              <a:ext cx="305868" cy="396585"/>
            </a:xfrm>
            <a:custGeom>
              <a:avLst/>
              <a:gdLst>
                <a:gd name="connsiteX0" fmla="*/ 258685 w 463474"/>
                <a:gd name="connsiteY0" fmla="*/ 467637 h 600935"/>
                <a:gd name="connsiteX1" fmla="*/ 345002 w 463474"/>
                <a:gd name="connsiteY1" fmla="*/ 467637 h 600935"/>
                <a:gd name="connsiteX2" fmla="*/ 345002 w 463474"/>
                <a:gd name="connsiteY2" fmla="*/ 501085 h 600935"/>
                <a:gd name="connsiteX3" fmla="*/ 258685 w 463474"/>
                <a:gd name="connsiteY3" fmla="*/ 501085 h 600935"/>
                <a:gd name="connsiteX4" fmla="*/ 258685 w 463474"/>
                <a:gd name="connsiteY4" fmla="*/ 467637 h 600935"/>
                <a:gd name="connsiteX5" fmla="*/ 98427 w 463474"/>
                <a:gd name="connsiteY5" fmla="*/ 380841 h 600935"/>
                <a:gd name="connsiteX6" fmla="*/ 345006 w 463474"/>
                <a:gd name="connsiteY6" fmla="*/ 380841 h 600935"/>
                <a:gd name="connsiteX7" fmla="*/ 345006 w 463474"/>
                <a:gd name="connsiteY7" fmla="*/ 414148 h 600935"/>
                <a:gd name="connsiteX8" fmla="*/ 98427 w 463474"/>
                <a:gd name="connsiteY8" fmla="*/ 414148 h 600935"/>
                <a:gd name="connsiteX9" fmla="*/ 98427 w 463474"/>
                <a:gd name="connsiteY9" fmla="*/ 380841 h 600935"/>
                <a:gd name="connsiteX10" fmla="*/ 98427 w 463474"/>
                <a:gd name="connsiteY10" fmla="*/ 321002 h 600935"/>
                <a:gd name="connsiteX11" fmla="*/ 345006 w 463474"/>
                <a:gd name="connsiteY11" fmla="*/ 321002 h 600935"/>
                <a:gd name="connsiteX12" fmla="*/ 345006 w 463474"/>
                <a:gd name="connsiteY12" fmla="*/ 354309 h 600935"/>
                <a:gd name="connsiteX13" fmla="*/ 98427 w 463474"/>
                <a:gd name="connsiteY13" fmla="*/ 354309 h 600935"/>
                <a:gd name="connsiteX14" fmla="*/ 98427 w 463474"/>
                <a:gd name="connsiteY14" fmla="*/ 321002 h 600935"/>
                <a:gd name="connsiteX15" fmla="*/ 98427 w 463474"/>
                <a:gd name="connsiteY15" fmla="*/ 267161 h 600935"/>
                <a:gd name="connsiteX16" fmla="*/ 345006 w 463474"/>
                <a:gd name="connsiteY16" fmla="*/ 267161 h 600935"/>
                <a:gd name="connsiteX17" fmla="*/ 345006 w 463474"/>
                <a:gd name="connsiteY17" fmla="*/ 300468 h 600935"/>
                <a:gd name="connsiteX18" fmla="*/ 98427 w 463474"/>
                <a:gd name="connsiteY18" fmla="*/ 300468 h 600935"/>
                <a:gd name="connsiteX19" fmla="*/ 98427 w 463474"/>
                <a:gd name="connsiteY19" fmla="*/ 267161 h 600935"/>
                <a:gd name="connsiteX20" fmla="*/ 102892 w 463474"/>
                <a:gd name="connsiteY20" fmla="*/ 181353 h 600935"/>
                <a:gd name="connsiteX21" fmla="*/ 189389 w 463474"/>
                <a:gd name="connsiteY21" fmla="*/ 181353 h 600935"/>
                <a:gd name="connsiteX22" fmla="*/ 189389 w 463474"/>
                <a:gd name="connsiteY22" fmla="*/ 214872 h 600935"/>
                <a:gd name="connsiteX23" fmla="*/ 102892 w 463474"/>
                <a:gd name="connsiteY23" fmla="*/ 214872 h 600935"/>
                <a:gd name="connsiteX24" fmla="*/ 102892 w 463474"/>
                <a:gd name="connsiteY24" fmla="*/ 181353 h 600935"/>
                <a:gd name="connsiteX25" fmla="*/ 102892 w 463474"/>
                <a:gd name="connsiteY25" fmla="*/ 127512 h 600935"/>
                <a:gd name="connsiteX26" fmla="*/ 189389 w 463474"/>
                <a:gd name="connsiteY26" fmla="*/ 127512 h 600935"/>
                <a:gd name="connsiteX27" fmla="*/ 189389 w 463474"/>
                <a:gd name="connsiteY27" fmla="*/ 160819 h 600935"/>
                <a:gd name="connsiteX28" fmla="*/ 102892 w 463474"/>
                <a:gd name="connsiteY28" fmla="*/ 160819 h 600935"/>
                <a:gd name="connsiteX29" fmla="*/ 102892 w 463474"/>
                <a:gd name="connsiteY29" fmla="*/ 127512 h 600935"/>
                <a:gd name="connsiteX30" fmla="*/ 40068 w 463474"/>
                <a:gd name="connsiteY30" fmla="*/ 40011 h 600935"/>
                <a:gd name="connsiteX31" fmla="*/ 40068 w 463474"/>
                <a:gd name="connsiteY31" fmla="*/ 560924 h 600935"/>
                <a:gd name="connsiteX32" fmla="*/ 423407 w 463474"/>
                <a:gd name="connsiteY32" fmla="*/ 560924 h 600935"/>
                <a:gd name="connsiteX33" fmla="*/ 423407 w 463474"/>
                <a:gd name="connsiteY33" fmla="*/ 103490 h 600935"/>
                <a:gd name="connsiteX34" fmla="*/ 356756 w 463474"/>
                <a:gd name="connsiteY34" fmla="*/ 103490 h 600935"/>
                <a:gd name="connsiteX35" fmla="*/ 356756 w 463474"/>
                <a:gd name="connsiteY35" fmla="*/ 40011 h 600935"/>
                <a:gd name="connsiteX36" fmla="*/ 0 w 463474"/>
                <a:gd name="connsiteY36" fmla="*/ 0 h 600935"/>
                <a:gd name="connsiteX37" fmla="*/ 377367 w 463474"/>
                <a:gd name="connsiteY37" fmla="*/ 0 h 600935"/>
                <a:gd name="connsiteX38" fmla="*/ 463474 w 463474"/>
                <a:gd name="connsiteY38" fmla="*/ 83292 h 600935"/>
                <a:gd name="connsiteX39" fmla="*/ 463474 w 463474"/>
                <a:gd name="connsiteY39" fmla="*/ 600935 h 600935"/>
                <a:gd name="connsiteX40" fmla="*/ 0 w 463474"/>
                <a:gd name="connsiteY40" fmla="*/ 600935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3474" h="600935">
                  <a:moveTo>
                    <a:pt x="258685" y="467637"/>
                  </a:moveTo>
                  <a:lnTo>
                    <a:pt x="345002" y="467637"/>
                  </a:lnTo>
                  <a:cubicBezTo>
                    <a:pt x="365811" y="467637"/>
                    <a:pt x="365811" y="501085"/>
                    <a:pt x="345002" y="501085"/>
                  </a:cubicBezTo>
                  <a:lnTo>
                    <a:pt x="258685" y="501085"/>
                  </a:lnTo>
                  <a:cubicBezTo>
                    <a:pt x="237876" y="501085"/>
                    <a:pt x="237876" y="467637"/>
                    <a:pt x="258685" y="467637"/>
                  </a:cubicBezTo>
                  <a:close/>
                  <a:moveTo>
                    <a:pt x="98427" y="380841"/>
                  </a:moveTo>
                  <a:lnTo>
                    <a:pt x="345006" y="380841"/>
                  </a:lnTo>
                  <a:cubicBezTo>
                    <a:pt x="365811" y="380841"/>
                    <a:pt x="365811" y="414148"/>
                    <a:pt x="345006" y="414148"/>
                  </a:cubicBezTo>
                  <a:lnTo>
                    <a:pt x="98427" y="414148"/>
                  </a:lnTo>
                  <a:cubicBezTo>
                    <a:pt x="77622" y="414148"/>
                    <a:pt x="77622" y="380841"/>
                    <a:pt x="98427" y="380841"/>
                  </a:cubicBezTo>
                  <a:close/>
                  <a:moveTo>
                    <a:pt x="98427" y="321002"/>
                  </a:moveTo>
                  <a:lnTo>
                    <a:pt x="345006" y="321002"/>
                  </a:lnTo>
                  <a:cubicBezTo>
                    <a:pt x="365811" y="321002"/>
                    <a:pt x="365811" y="354309"/>
                    <a:pt x="345006" y="354309"/>
                  </a:cubicBezTo>
                  <a:lnTo>
                    <a:pt x="98427" y="354309"/>
                  </a:lnTo>
                  <a:cubicBezTo>
                    <a:pt x="77622" y="354309"/>
                    <a:pt x="77622" y="321002"/>
                    <a:pt x="98427" y="321002"/>
                  </a:cubicBezTo>
                  <a:close/>
                  <a:moveTo>
                    <a:pt x="98427" y="267161"/>
                  </a:moveTo>
                  <a:lnTo>
                    <a:pt x="345006" y="267161"/>
                  </a:lnTo>
                  <a:cubicBezTo>
                    <a:pt x="365811" y="267161"/>
                    <a:pt x="365811" y="300468"/>
                    <a:pt x="345006" y="300468"/>
                  </a:cubicBezTo>
                  <a:lnTo>
                    <a:pt x="98427" y="300468"/>
                  </a:lnTo>
                  <a:cubicBezTo>
                    <a:pt x="77622" y="300468"/>
                    <a:pt x="77622" y="267161"/>
                    <a:pt x="98427" y="267161"/>
                  </a:cubicBezTo>
                  <a:close/>
                  <a:moveTo>
                    <a:pt x="102892" y="181353"/>
                  </a:moveTo>
                  <a:lnTo>
                    <a:pt x="189389" y="181353"/>
                  </a:lnTo>
                  <a:cubicBezTo>
                    <a:pt x="210002" y="181353"/>
                    <a:pt x="210002" y="214872"/>
                    <a:pt x="189389" y="214872"/>
                  </a:cubicBezTo>
                  <a:lnTo>
                    <a:pt x="102892" y="214872"/>
                  </a:lnTo>
                  <a:cubicBezTo>
                    <a:pt x="82279" y="214872"/>
                    <a:pt x="82279" y="181353"/>
                    <a:pt x="102892" y="181353"/>
                  </a:cubicBezTo>
                  <a:close/>
                  <a:moveTo>
                    <a:pt x="102892" y="127512"/>
                  </a:moveTo>
                  <a:lnTo>
                    <a:pt x="189389" y="127512"/>
                  </a:lnTo>
                  <a:cubicBezTo>
                    <a:pt x="210002" y="127512"/>
                    <a:pt x="210002" y="160819"/>
                    <a:pt x="189389" y="160819"/>
                  </a:cubicBezTo>
                  <a:lnTo>
                    <a:pt x="102892" y="160819"/>
                  </a:lnTo>
                  <a:cubicBezTo>
                    <a:pt x="82279" y="160819"/>
                    <a:pt x="82279" y="127512"/>
                    <a:pt x="102892" y="127512"/>
                  </a:cubicBezTo>
                  <a:close/>
                  <a:moveTo>
                    <a:pt x="40068" y="40011"/>
                  </a:moveTo>
                  <a:lnTo>
                    <a:pt x="40068" y="560924"/>
                  </a:lnTo>
                  <a:lnTo>
                    <a:pt x="423407" y="560924"/>
                  </a:lnTo>
                  <a:lnTo>
                    <a:pt x="423407" y="103490"/>
                  </a:lnTo>
                  <a:lnTo>
                    <a:pt x="356756" y="103490"/>
                  </a:lnTo>
                  <a:lnTo>
                    <a:pt x="356756" y="40011"/>
                  </a:lnTo>
                  <a:close/>
                  <a:moveTo>
                    <a:pt x="0" y="0"/>
                  </a:moveTo>
                  <a:lnTo>
                    <a:pt x="377367" y="0"/>
                  </a:lnTo>
                  <a:lnTo>
                    <a:pt x="463474" y="83292"/>
                  </a:lnTo>
                  <a:lnTo>
                    <a:pt x="463474" y="600935"/>
                  </a:lnTo>
                  <a:lnTo>
                    <a:pt x="0" y="6009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latin typeface="思源黑体 CN Bold" panose="020B0800000000000000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426675" y="1996280"/>
              <a:ext cx="878873" cy="919042"/>
              <a:chOff x="7489348" y="1996280"/>
              <a:chExt cx="878873" cy="919042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V="1">
                <a:off x="7489348" y="1996280"/>
                <a:ext cx="305868" cy="91904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7795216" y="1996280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 flipV="1">
              <a:off x="6789226" y="4226902"/>
              <a:ext cx="1363039" cy="645694"/>
              <a:chOff x="7489348" y="2269628"/>
              <a:chExt cx="1363039" cy="645694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V="1">
                <a:off x="7489348" y="2269628"/>
                <a:ext cx="790034" cy="6456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8279382" y="2269628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 flipH="1">
              <a:off x="3935117" y="1996280"/>
              <a:ext cx="878873" cy="919042"/>
              <a:chOff x="7489348" y="1996280"/>
              <a:chExt cx="878873" cy="919042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7489348" y="1996280"/>
                <a:ext cx="305868" cy="91904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7795216" y="1996280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 flipH="1" flipV="1">
              <a:off x="3981316" y="4226902"/>
              <a:ext cx="1363039" cy="645694"/>
              <a:chOff x="7489348" y="2269628"/>
              <a:chExt cx="1363039" cy="645694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7489348" y="2269628"/>
                <a:ext cx="790034" cy="6456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8279382" y="2269628"/>
                <a:ext cx="57300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矩形 31"/>
            <p:cNvSpPr/>
            <p:nvPr/>
          </p:nvSpPr>
          <p:spPr>
            <a:xfrm>
              <a:off x="4990478" y="4629811"/>
              <a:ext cx="2164600" cy="1073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532017" y="4547710"/>
              <a:ext cx="3211195" cy="1420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>
                <a:defRPr/>
              </a:pPr>
              <a:r>
                <a:rPr lang="zh-CN" altLang="en-US" sz="2400" spc="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将个人信用分数与我国的声誉机制相结合,共同规范公民行为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6018852" cy="1587059"/>
            <a:chOff x="4523730" y="2393250"/>
            <a:chExt cx="6018852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63378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40944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Definition of mining target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10026624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一、背景介绍</a:t>
            </a:r>
          </a:p>
          <a:p>
            <a:r>
              <a:rPr lang="zh-CN" altLang="en-US" sz="2000"/>
              <a:t>二、挖掘目标</a:t>
            </a:r>
          </a:p>
          <a:p>
            <a:r>
              <a:rPr lang="zh-CN" altLang="en-US" sz="2000"/>
              <a:t>三、个人信用评分的影响因素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9" name="平行四边形 28"/>
          <p:cNvSpPr/>
          <p:nvPr/>
        </p:nvSpPr>
        <p:spPr>
          <a:xfrm flipH="1">
            <a:off x="-1" y="-7696"/>
            <a:ext cx="6850617" cy="6858000"/>
          </a:xfrm>
          <a:prstGeom prst="parallelogram">
            <a:avLst>
              <a:gd name="adj" fmla="val 480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" name="平行四边形 4"/>
          <p:cNvSpPr/>
          <p:nvPr/>
        </p:nvSpPr>
        <p:spPr bwMode="auto">
          <a:xfrm flipH="1">
            <a:off x="508985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平行四边形 7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 bwMode="auto">
          <a:xfrm flipH="1">
            <a:off x="4365279" y="1690410"/>
            <a:ext cx="3112159" cy="5159894"/>
          </a:xfrm>
          <a:custGeom>
            <a:avLst/>
            <a:gdLst>
              <a:gd name="connsiteX0" fmla="*/ 2518275 w 3142828"/>
              <a:gd name="connsiteY0" fmla="*/ 0 h 5159894"/>
              <a:gd name="connsiteX1" fmla="*/ 3142828 w 3142828"/>
              <a:gd name="connsiteY1" fmla="*/ 0 h 5159894"/>
              <a:gd name="connsiteX2" fmla="*/ 624553 w 3142828"/>
              <a:gd name="connsiteY2" fmla="*/ 5159894 h 5159894"/>
              <a:gd name="connsiteX3" fmla="*/ 0 w 3142828"/>
              <a:gd name="connsiteY3" fmla="*/ 5159894 h 515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28" h="5159894">
                <a:moveTo>
                  <a:pt x="2518275" y="0"/>
                </a:moveTo>
                <a:lnTo>
                  <a:pt x="3142828" y="0"/>
                </a:lnTo>
                <a:lnTo>
                  <a:pt x="624553" y="5159894"/>
                </a:lnTo>
                <a:lnTo>
                  <a:pt x="0" y="51598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 bwMode="auto">
          <a:xfrm flipH="1">
            <a:off x="393361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90892" y="2145287"/>
            <a:ext cx="5669280" cy="2394983"/>
            <a:chOff x="5757906" y="2309652"/>
            <a:chExt cx="5669280" cy="2394983"/>
          </a:xfrm>
        </p:grpSpPr>
        <p:sp>
          <p:nvSpPr>
            <p:cNvPr id="51" name="矩形 259"/>
            <p:cNvSpPr>
              <a:spLocks noChangeArrowheads="1"/>
            </p:cNvSpPr>
            <p:nvPr/>
          </p:nvSpPr>
          <p:spPr bwMode="auto">
            <a:xfrm>
              <a:off x="7079976" y="2309652"/>
              <a:ext cx="2907665" cy="830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  <a:cs typeface="Arial" panose="020B0604020202020204" pitchFamily="34" charset="0"/>
                  <a:sym typeface="Calibri" panose="020F0502020204030204" charset="0"/>
                </a:rPr>
                <a:t>汇报完毕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5757906" y="3505755"/>
              <a:ext cx="5669280" cy="1198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  <a:cs typeface="Arial" panose="020B0604020202020204" pitchFamily="34" charset="0"/>
                </a:rPr>
                <a:t>恳请批评指正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856041" y="3322710"/>
              <a:ext cx="5473670" cy="0"/>
            </a:xfrm>
            <a:prstGeom prst="line">
              <a:avLst/>
            </a:prstGeom>
            <a:ln w="25400" cap="rnd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图片 56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624182"/>
            <a:ext cx="6850615" cy="6233818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pic>
        <p:nvPicPr>
          <p:cNvPr id="20" name="图片 19" descr="形状&#10;&#10;中度可信度描述已自动生成">
            <a:hlinkClick r:id="rId5"/>
          </p:cNvPr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99172" y="265320"/>
            <a:ext cx="1645492" cy="325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505460" y="889635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一、背景介绍</a:t>
            </a:r>
          </a:p>
        </p:txBody>
      </p:sp>
      <p:sp>
        <p:nvSpPr>
          <p:cNvPr id="25" name="Freeform 31"/>
          <p:cNvSpPr>
            <a:spLocks noChangeArrowheads="1"/>
          </p:cNvSpPr>
          <p:nvPr/>
        </p:nvSpPr>
        <p:spPr bwMode="auto">
          <a:xfrm>
            <a:off x="1502966" y="2833702"/>
            <a:ext cx="343793" cy="338544"/>
          </a:xfrm>
          <a:custGeom>
            <a:avLst/>
            <a:gdLst>
              <a:gd name="T0" fmla="*/ 231 w 462"/>
              <a:gd name="T1" fmla="*/ 0 h 453"/>
              <a:gd name="T2" fmla="*/ 231 w 462"/>
              <a:gd name="T3" fmla="*/ 0 h 453"/>
              <a:gd name="T4" fmla="*/ 0 w 462"/>
              <a:gd name="T5" fmla="*/ 222 h 453"/>
              <a:gd name="T6" fmla="*/ 231 w 462"/>
              <a:gd name="T7" fmla="*/ 452 h 453"/>
              <a:gd name="T8" fmla="*/ 461 w 462"/>
              <a:gd name="T9" fmla="*/ 222 h 453"/>
              <a:gd name="T10" fmla="*/ 231 w 462"/>
              <a:gd name="T11" fmla="*/ 0 h 453"/>
              <a:gd name="T12" fmla="*/ 231 w 462"/>
              <a:gd name="T13" fmla="*/ 399 h 453"/>
              <a:gd name="T14" fmla="*/ 231 w 462"/>
              <a:gd name="T15" fmla="*/ 399 h 453"/>
              <a:gd name="T16" fmla="*/ 53 w 462"/>
              <a:gd name="T17" fmla="*/ 222 h 453"/>
              <a:gd name="T18" fmla="*/ 231 w 462"/>
              <a:gd name="T19" fmla="*/ 45 h 453"/>
              <a:gd name="T20" fmla="*/ 408 w 462"/>
              <a:gd name="T21" fmla="*/ 222 h 453"/>
              <a:gd name="T22" fmla="*/ 231 w 462"/>
              <a:gd name="T23" fmla="*/ 399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2" h="453">
                <a:moveTo>
                  <a:pt x="231" y="0"/>
                </a:moveTo>
                <a:lnTo>
                  <a:pt x="231" y="0"/>
                </a:lnTo>
                <a:cubicBezTo>
                  <a:pt x="106" y="0"/>
                  <a:pt x="0" y="98"/>
                  <a:pt x="0" y="222"/>
                </a:cubicBezTo>
                <a:cubicBezTo>
                  <a:pt x="0" y="346"/>
                  <a:pt x="106" y="452"/>
                  <a:pt x="231" y="452"/>
                </a:cubicBezTo>
                <a:cubicBezTo>
                  <a:pt x="355" y="452"/>
                  <a:pt x="461" y="346"/>
                  <a:pt x="461" y="222"/>
                </a:cubicBezTo>
                <a:cubicBezTo>
                  <a:pt x="461" y="98"/>
                  <a:pt x="355" y="0"/>
                  <a:pt x="231" y="0"/>
                </a:cubicBezTo>
                <a:close/>
                <a:moveTo>
                  <a:pt x="231" y="399"/>
                </a:moveTo>
                <a:lnTo>
                  <a:pt x="231" y="399"/>
                </a:lnTo>
                <a:cubicBezTo>
                  <a:pt x="133" y="399"/>
                  <a:pt x="53" y="319"/>
                  <a:pt x="53" y="222"/>
                </a:cubicBezTo>
                <a:cubicBezTo>
                  <a:pt x="53" y="124"/>
                  <a:pt x="133" y="45"/>
                  <a:pt x="231" y="45"/>
                </a:cubicBezTo>
                <a:cubicBezTo>
                  <a:pt x="328" y="45"/>
                  <a:pt x="408" y="124"/>
                  <a:pt x="408" y="222"/>
                </a:cubicBezTo>
                <a:cubicBezTo>
                  <a:pt x="408" y="319"/>
                  <a:pt x="328" y="399"/>
                  <a:pt x="231" y="39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14" name="Freeform 65"/>
          <p:cNvSpPr>
            <a:spLocks noChangeArrowheads="1"/>
          </p:cNvSpPr>
          <p:nvPr/>
        </p:nvSpPr>
        <p:spPr bwMode="auto">
          <a:xfrm>
            <a:off x="1553064" y="1632684"/>
            <a:ext cx="312302" cy="309676"/>
          </a:xfrm>
          <a:custGeom>
            <a:avLst/>
            <a:gdLst>
              <a:gd name="T0" fmla="*/ 381 w 417"/>
              <a:gd name="T1" fmla="*/ 203 h 417"/>
              <a:gd name="T2" fmla="*/ 381 w 417"/>
              <a:gd name="T3" fmla="*/ 203 h 417"/>
              <a:gd name="T4" fmla="*/ 416 w 417"/>
              <a:gd name="T5" fmla="*/ 141 h 417"/>
              <a:gd name="T6" fmla="*/ 408 w 417"/>
              <a:gd name="T7" fmla="*/ 106 h 417"/>
              <a:gd name="T8" fmla="*/ 337 w 417"/>
              <a:gd name="T9" fmla="*/ 79 h 417"/>
              <a:gd name="T10" fmla="*/ 319 w 417"/>
              <a:gd name="T11" fmla="*/ 17 h 417"/>
              <a:gd name="T12" fmla="*/ 275 w 417"/>
              <a:gd name="T13" fmla="*/ 0 h 417"/>
              <a:gd name="T14" fmla="*/ 213 w 417"/>
              <a:gd name="T15" fmla="*/ 35 h 417"/>
              <a:gd name="T16" fmla="*/ 151 w 417"/>
              <a:gd name="T17" fmla="*/ 0 h 417"/>
              <a:gd name="T18" fmla="*/ 107 w 417"/>
              <a:gd name="T19" fmla="*/ 17 h 417"/>
              <a:gd name="T20" fmla="*/ 89 w 417"/>
              <a:gd name="T21" fmla="*/ 79 h 417"/>
              <a:gd name="T22" fmla="*/ 18 w 417"/>
              <a:gd name="T23" fmla="*/ 106 h 417"/>
              <a:gd name="T24" fmla="*/ 0 w 417"/>
              <a:gd name="T25" fmla="*/ 141 h 417"/>
              <a:gd name="T26" fmla="*/ 44 w 417"/>
              <a:gd name="T27" fmla="*/ 203 h 417"/>
              <a:gd name="T28" fmla="*/ 0 w 417"/>
              <a:gd name="T29" fmla="*/ 275 h 417"/>
              <a:gd name="T30" fmla="*/ 18 w 417"/>
              <a:gd name="T31" fmla="*/ 310 h 417"/>
              <a:gd name="T32" fmla="*/ 89 w 417"/>
              <a:gd name="T33" fmla="*/ 328 h 417"/>
              <a:gd name="T34" fmla="*/ 107 w 417"/>
              <a:gd name="T35" fmla="*/ 398 h 417"/>
              <a:gd name="T36" fmla="*/ 151 w 417"/>
              <a:gd name="T37" fmla="*/ 416 h 417"/>
              <a:gd name="T38" fmla="*/ 213 w 417"/>
              <a:gd name="T39" fmla="*/ 372 h 417"/>
              <a:gd name="T40" fmla="*/ 275 w 417"/>
              <a:gd name="T41" fmla="*/ 416 h 417"/>
              <a:gd name="T42" fmla="*/ 319 w 417"/>
              <a:gd name="T43" fmla="*/ 398 h 417"/>
              <a:gd name="T44" fmla="*/ 337 w 417"/>
              <a:gd name="T45" fmla="*/ 328 h 417"/>
              <a:gd name="T46" fmla="*/ 408 w 417"/>
              <a:gd name="T47" fmla="*/ 310 h 417"/>
              <a:gd name="T48" fmla="*/ 416 w 417"/>
              <a:gd name="T49" fmla="*/ 265 h 417"/>
              <a:gd name="T50" fmla="*/ 381 w 417"/>
              <a:gd name="T51" fmla="*/ 203 h 417"/>
              <a:gd name="T52" fmla="*/ 213 w 417"/>
              <a:gd name="T53" fmla="*/ 292 h 417"/>
              <a:gd name="T54" fmla="*/ 213 w 417"/>
              <a:gd name="T55" fmla="*/ 292 h 417"/>
              <a:gd name="T56" fmla="*/ 125 w 417"/>
              <a:gd name="T57" fmla="*/ 203 h 417"/>
              <a:gd name="T58" fmla="*/ 213 w 417"/>
              <a:gd name="T59" fmla="*/ 115 h 417"/>
              <a:gd name="T60" fmla="*/ 301 w 417"/>
              <a:gd name="T61" fmla="*/ 203 h 417"/>
              <a:gd name="T62" fmla="*/ 213 w 417"/>
              <a:gd name="T63" fmla="*/ 29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lIns="17145" tIns="8573" rIns="17145" bIns="8573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26" name="Freeform 32"/>
          <p:cNvSpPr>
            <a:spLocks noChangeArrowheads="1"/>
          </p:cNvSpPr>
          <p:nvPr/>
        </p:nvSpPr>
        <p:spPr bwMode="auto">
          <a:xfrm>
            <a:off x="1660429" y="2907185"/>
            <a:ext cx="78732" cy="162711"/>
          </a:xfrm>
          <a:custGeom>
            <a:avLst/>
            <a:gdLst>
              <a:gd name="T0" fmla="*/ 36 w 107"/>
              <a:gd name="T1" fmla="*/ 0 h 222"/>
              <a:gd name="T2" fmla="*/ 0 w 107"/>
              <a:gd name="T3" fmla="*/ 0 h 222"/>
              <a:gd name="T4" fmla="*/ 0 w 107"/>
              <a:gd name="T5" fmla="*/ 133 h 222"/>
              <a:gd name="T6" fmla="*/ 89 w 107"/>
              <a:gd name="T7" fmla="*/ 221 h 222"/>
              <a:gd name="T8" fmla="*/ 106 w 107"/>
              <a:gd name="T9" fmla="*/ 195 h 222"/>
              <a:gd name="T10" fmla="*/ 36 w 107"/>
              <a:gd name="T11" fmla="*/ 114 h 222"/>
              <a:gd name="T12" fmla="*/ 36 w 107"/>
              <a:gd name="T13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" h="222">
                <a:moveTo>
                  <a:pt x="36" y="0"/>
                </a:moveTo>
                <a:lnTo>
                  <a:pt x="0" y="0"/>
                </a:lnTo>
                <a:lnTo>
                  <a:pt x="0" y="133"/>
                </a:lnTo>
                <a:lnTo>
                  <a:pt x="89" y="221"/>
                </a:lnTo>
                <a:lnTo>
                  <a:pt x="106" y="195"/>
                </a:lnTo>
                <a:lnTo>
                  <a:pt x="36" y="114"/>
                </a:lnTo>
                <a:lnTo>
                  <a:pt x="36" y="0"/>
                </a:ln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01645" y="1481455"/>
            <a:ext cx="8387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巴塞尔协议的第三版着眼于通过设定关于资本充足率、 压力测试、 市场流动性风险考量等方面的标准， 从而应对在 2008年前后的次贷危机中显现出来的金融体系的监管不足；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75940" y="2981008"/>
            <a:ext cx="831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银行业的数据源在所有行业中也处于领先位置，具有完善丰富的数据库。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73710" y="1366838"/>
            <a:ext cx="2425065" cy="1151255"/>
            <a:chOff x="3573664" y="2278018"/>
            <a:chExt cx="2425372" cy="1150982"/>
          </a:xfrm>
        </p:grpSpPr>
        <p:grpSp>
          <p:nvGrpSpPr>
            <p:cNvPr id="13" name="กลุ่ม 28677"/>
            <p:cNvGrpSpPr/>
            <p:nvPr/>
          </p:nvGrpSpPr>
          <p:grpSpPr>
            <a:xfrm>
              <a:off x="3573664" y="2278018"/>
              <a:ext cx="2425372" cy="1150982"/>
              <a:chOff x="6146800" y="4114800"/>
              <a:chExt cx="6115050" cy="2901951"/>
            </a:xfrm>
            <a:gradFill>
              <a:gsLst>
                <a:gs pos="0">
                  <a:srgbClr val="F4B321"/>
                </a:gs>
                <a:gs pos="100000">
                  <a:srgbClr val="CD5E28"/>
                </a:gs>
              </a:gsLst>
              <a:lin ang="3600000" scaled="0"/>
            </a:gradFill>
          </p:grpSpPr>
          <p:sp>
            <p:nvSpPr>
              <p:cNvPr id="5" name="Freeform 12"/>
              <p:cNvSpPr/>
              <p:nvPr/>
            </p:nvSpPr>
            <p:spPr bwMode="auto">
              <a:xfrm>
                <a:off x="6146800" y="4114800"/>
                <a:ext cx="6092825" cy="2611438"/>
              </a:xfrm>
              <a:custGeom>
                <a:avLst/>
                <a:gdLst>
                  <a:gd name="T0" fmla="*/ 3838 w 3838"/>
                  <a:gd name="T1" fmla="*/ 829 h 1645"/>
                  <a:gd name="T2" fmla="*/ 1926 w 3838"/>
                  <a:gd name="T3" fmla="*/ 1645 h 1645"/>
                  <a:gd name="T4" fmla="*/ 0 w 3838"/>
                  <a:gd name="T5" fmla="*/ 829 h 1645"/>
                  <a:gd name="T6" fmla="*/ 1926 w 3838"/>
                  <a:gd name="T7" fmla="*/ 0 h 1645"/>
                  <a:gd name="T8" fmla="*/ 3838 w 3838"/>
                  <a:gd name="T9" fmla="*/ 829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8" h="1645">
                    <a:moveTo>
                      <a:pt x="3838" y="829"/>
                    </a:moveTo>
                    <a:lnTo>
                      <a:pt x="1926" y="1645"/>
                    </a:lnTo>
                    <a:lnTo>
                      <a:pt x="0" y="829"/>
                    </a:lnTo>
                    <a:lnTo>
                      <a:pt x="1926" y="0"/>
                    </a:lnTo>
                    <a:lnTo>
                      <a:pt x="3838" y="82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9182100" y="5430838"/>
                <a:ext cx="3079750" cy="1585913"/>
              </a:xfrm>
              <a:custGeom>
                <a:avLst/>
                <a:gdLst>
                  <a:gd name="T0" fmla="*/ 1940 w 1940"/>
                  <a:gd name="T1" fmla="*/ 0 h 999"/>
                  <a:gd name="T2" fmla="*/ 0 w 1940"/>
                  <a:gd name="T3" fmla="*/ 816 h 999"/>
                  <a:gd name="T4" fmla="*/ 0 w 1940"/>
                  <a:gd name="T5" fmla="*/ 999 h 999"/>
                  <a:gd name="T6" fmla="*/ 1940 w 1940"/>
                  <a:gd name="T7" fmla="*/ 183 h 999"/>
                  <a:gd name="T8" fmla="*/ 1940 w 1940"/>
                  <a:gd name="T9" fmla="*/ 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999">
                    <a:moveTo>
                      <a:pt x="1940" y="0"/>
                    </a:moveTo>
                    <a:lnTo>
                      <a:pt x="0" y="816"/>
                    </a:lnTo>
                    <a:lnTo>
                      <a:pt x="0" y="999"/>
                    </a:lnTo>
                    <a:lnTo>
                      <a:pt x="1940" y="183"/>
                    </a:lnTo>
                    <a:lnTo>
                      <a:pt x="19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6146800" y="5430838"/>
                <a:ext cx="3035300" cy="1585913"/>
              </a:xfrm>
              <a:custGeom>
                <a:avLst/>
                <a:gdLst>
                  <a:gd name="T0" fmla="*/ 0 w 1912"/>
                  <a:gd name="T1" fmla="*/ 0 h 999"/>
                  <a:gd name="T2" fmla="*/ 1912 w 1912"/>
                  <a:gd name="T3" fmla="*/ 816 h 999"/>
                  <a:gd name="T4" fmla="*/ 1912 w 1912"/>
                  <a:gd name="T5" fmla="*/ 999 h 999"/>
                  <a:gd name="T6" fmla="*/ 0 w 1912"/>
                  <a:gd name="T7" fmla="*/ 183 h 999"/>
                  <a:gd name="T8" fmla="*/ 0 w 1912"/>
                  <a:gd name="T9" fmla="*/ 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999">
                    <a:moveTo>
                      <a:pt x="0" y="0"/>
                    </a:moveTo>
                    <a:lnTo>
                      <a:pt x="1912" y="816"/>
                    </a:lnTo>
                    <a:lnTo>
                      <a:pt x="1912" y="999"/>
                    </a:lnTo>
                    <a:lnTo>
                      <a:pt x="0" y="18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10" name="Freeform 65"/>
            <p:cNvSpPr>
              <a:spLocks noChangeArrowheads="1"/>
            </p:cNvSpPr>
            <p:nvPr/>
          </p:nvSpPr>
          <p:spPr bwMode="auto">
            <a:xfrm>
              <a:off x="4621384" y="2625824"/>
              <a:ext cx="312302" cy="309676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7045" y="2589530"/>
            <a:ext cx="2416175" cy="1151255"/>
            <a:chOff x="3541552" y="3760190"/>
            <a:chExt cx="2415927" cy="1150981"/>
          </a:xfrm>
        </p:grpSpPr>
        <p:grpSp>
          <p:nvGrpSpPr>
            <p:cNvPr id="23" name="กลุ่ม 28679"/>
            <p:cNvGrpSpPr/>
            <p:nvPr/>
          </p:nvGrpSpPr>
          <p:grpSpPr>
            <a:xfrm>
              <a:off x="3541552" y="3760190"/>
              <a:ext cx="2415927" cy="1150981"/>
              <a:chOff x="6057900" y="7305675"/>
              <a:chExt cx="6091238" cy="290195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" name="Freeform 15"/>
              <p:cNvSpPr/>
              <p:nvPr/>
            </p:nvSpPr>
            <p:spPr bwMode="auto">
              <a:xfrm>
                <a:off x="6057900" y="7305675"/>
                <a:ext cx="6091238" cy="2611438"/>
              </a:xfrm>
              <a:custGeom>
                <a:avLst/>
                <a:gdLst>
                  <a:gd name="T0" fmla="*/ 3837 w 3837"/>
                  <a:gd name="T1" fmla="*/ 830 h 1645"/>
                  <a:gd name="T2" fmla="*/ 1926 w 3837"/>
                  <a:gd name="T3" fmla="*/ 1645 h 1645"/>
                  <a:gd name="T4" fmla="*/ 0 w 3837"/>
                  <a:gd name="T5" fmla="*/ 830 h 1645"/>
                  <a:gd name="T6" fmla="*/ 1926 w 3837"/>
                  <a:gd name="T7" fmla="*/ 0 h 1645"/>
                  <a:gd name="T8" fmla="*/ 3837 w 3837"/>
                  <a:gd name="T9" fmla="*/ 830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7" h="1645">
                    <a:moveTo>
                      <a:pt x="3837" y="830"/>
                    </a:moveTo>
                    <a:lnTo>
                      <a:pt x="1926" y="1645"/>
                    </a:lnTo>
                    <a:lnTo>
                      <a:pt x="0" y="830"/>
                    </a:lnTo>
                    <a:lnTo>
                      <a:pt x="1926" y="0"/>
                    </a:lnTo>
                    <a:lnTo>
                      <a:pt x="3837" y="8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8" name="Freeform 16"/>
              <p:cNvSpPr/>
              <p:nvPr/>
            </p:nvSpPr>
            <p:spPr bwMode="auto">
              <a:xfrm>
                <a:off x="9093200" y="8623300"/>
                <a:ext cx="3055938" cy="1584325"/>
              </a:xfrm>
              <a:custGeom>
                <a:avLst/>
                <a:gdLst>
                  <a:gd name="T0" fmla="*/ 1925 w 1925"/>
                  <a:gd name="T1" fmla="*/ 0 h 998"/>
                  <a:gd name="T2" fmla="*/ 0 w 1925"/>
                  <a:gd name="T3" fmla="*/ 815 h 998"/>
                  <a:gd name="T4" fmla="*/ 0 w 1925"/>
                  <a:gd name="T5" fmla="*/ 998 h 998"/>
                  <a:gd name="T6" fmla="*/ 1925 w 1925"/>
                  <a:gd name="T7" fmla="*/ 182 h 998"/>
                  <a:gd name="T8" fmla="*/ 1925 w 1925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5" h="998">
                    <a:moveTo>
                      <a:pt x="1925" y="0"/>
                    </a:moveTo>
                    <a:lnTo>
                      <a:pt x="0" y="815"/>
                    </a:lnTo>
                    <a:lnTo>
                      <a:pt x="0" y="998"/>
                    </a:lnTo>
                    <a:lnTo>
                      <a:pt x="1925" y="182"/>
                    </a:lnTo>
                    <a:lnTo>
                      <a:pt x="19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6057900" y="8623300"/>
                <a:ext cx="3035300" cy="1584325"/>
              </a:xfrm>
              <a:custGeom>
                <a:avLst/>
                <a:gdLst>
                  <a:gd name="T0" fmla="*/ 0 w 1912"/>
                  <a:gd name="T1" fmla="*/ 0 h 998"/>
                  <a:gd name="T2" fmla="*/ 1912 w 1912"/>
                  <a:gd name="T3" fmla="*/ 815 h 998"/>
                  <a:gd name="T4" fmla="*/ 1912 w 1912"/>
                  <a:gd name="T5" fmla="*/ 998 h 998"/>
                  <a:gd name="T6" fmla="*/ 0 w 1912"/>
                  <a:gd name="T7" fmla="*/ 182 h 998"/>
                  <a:gd name="T8" fmla="*/ 0 w 1912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998">
                    <a:moveTo>
                      <a:pt x="0" y="0"/>
                    </a:moveTo>
                    <a:lnTo>
                      <a:pt x="1912" y="815"/>
                    </a:lnTo>
                    <a:lnTo>
                      <a:pt x="1912" y="998"/>
                    </a:lnTo>
                    <a:lnTo>
                      <a:pt x="0" y="18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grpSp>
          <p:nvGrpSpPr>
            <p:cNvPr id="24" name="Group 1"/>
            <p:cNvGrpSpPr/>
            <p:nvPr/>
          </p:nvGrpSpPr>
          <p:grpSpPr bwMode="auto">
            <a:xfrm>
              <a:off x="4538901" y="4061157"/>
              <a:ext cx="343793" cy="338544"/>
              <a:chOff x="7197121" y="8332916"/>
              <a:chExt cx="553830" cy="543285"/>
            </a:xfrm>
          </p:grpSpPr>
          <p:sp>
            <p:nvSpPr>
              <p:cNvPr id="22" name="Freeform 31"/>
              <p:cNvSpPr>
                <a:spLocks noChangeArrowheads="1"/>
              </p:cNvSpPr>
              <p:nvPr/>
            </p:nvSpPr>
            <p:spPr bwMode="auto">
              <a:xfrm>
                <a:off x="7197121" y="8332916"/>
                <a:ext cx="553830" cy="543285"/>
              </a:xfrm>
              <a:custGeom>
                <a:avLst/>
                <a:gdLst>
                  <a:gd name="T0" fmla="*/ 231 w 462"/>
                  <a:gd name="T1" fmla="*/ 0 h 453"/>
                  <a:gd name="T2" fmla="*/ 231 w 462"/>
                  <a:gd name="T3" fmla="*/ 0 h 453"/>
                  <a:gd name="T4" fmla="*/ 0 w 462"/>
                  <a:gd name="T5" fmla="*/ 222 h 453"/>
                  <a:gd name="T6" fmla="*/ 231 w 462"/>
                  <a:gd name="T7" fmla="*/ 452 h 453"/>
                  <a:gd name="T8" fmla="*/ 461 w 462"/>
                  <a:gd name="T9" fmla="*/ 222 h 453"/>
                  <a:gd name="T10" fmla="*/ 231 w 462"/>
                  <a:gd name="T11" fmla="*/ 0 h 453"/>
                  <a:gd name="T12" fmla="*/ 231 w 462"/>
                  <a:gd name="T13" fmla="*/ 399 h 453"/>
                  <a:gd name="T14" fmla="*/ 231 w 462"/>
                  <a:gd name="T15" fmla="*/ 399 h 453"/>
                  <a:gd name="T16" fmla="*/ 53 w 462"/>
                  <a:gd name="T17" fmla="*/ 222 h 453"/>
                  <a:gd name="T18" fmla="*/ 231 w 462"/>
                  <a:gd name="T19" fmla="*/ 45 h 453"/>
                  <a:gd name="T20" fmla="*/ 408 w 462"/>
                  <a:gd name="T21" fmla="*/ 222 h 453"/>
                  <a:gd name="T22" fmla="*/ 231 w 462"/>
                  <a:gd name="T23" fmla="*/ 399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2" h="453">
                    <a:moveTo>
                      <a:pt x="231" y="0"/>
                    </a:moveTo>
                    <a:lnTo>
                      <a:pt x="231" y="0"/>
                    </a:lnTo>
                    <a:cubicBezTo>
                      <a:pt x="106" y="0"/>
                      <a:pt x="0" y="98"/>
                      <a:pt x="0" y="222"/>
                    </a:cubicBezTo>
                    <a:cubicBezTo>
                      <a:pt x="0" y="346"/>
                      <a:pt x="106" y="452"/>
                      <a:pt x="231" y="452"/>
                    </a:cubicBezTo>
                    <a:cubicBezTo>
                      <a:pt x="355" y="452"/>
                      <a:pt x="461" y="346"/>
                      <a:pt x="461" y="222"/>
                    </a:cubicBezTo>
                    <a:cubicBezTo>
                      <a:pt x="461" y="98"/>
                      <a:pt x="355" y="0"/>
                      <a:pt x="231" y="0"/>
                    </a:cubicBezTo>
                    <a:close/>
                    <a:moveTo>
                      <a:pt x="231" y="399"/>
                    </a:moveTo>
                    <a:lnTo>
                      <a:pt x="231" y="399"/>
                    </a:lnTo>
                    <a:cubicBezTo>
                      <a:pt x="133" y="399"/>
                      <a:pt x="53" y="319"/>
                      <a:pt x="53" y="222"/>
                    </a:cubicBezTo>
                    <a:cubicBezTo>
                      <a:pt x="53" y="124"/>
                      <a:pt x="133" y="45"/>
                      <a:pt x="231" y="45"/>
                    </a:cubicBezTo>
                    <a:cubicBezTo>
                      <a:pt x="328" y="45"/>
                      <a:pt x="408" y="124"/>
                      <a:pt x="408" y="222"/>
                    </a:cubicBezTo>
                    <a:cubicBezTo>
                      <a:pt x="408" y="319"/>
                      <a:pt x="328" y="399"/>
                      <a:pt x="231" y="39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30" name="Freeform 32"/>
              <p:cNvSpPr>
                <a:spLocks noChangeArrowheads="1"/>
              </p:cNvSpPr>
              <p:nvPr/>
            </p:nvSpPr>
            <p:spPr bwMode="auto">
              <a:xfrm>
                <a:off x="7450784" y="8450839"/>
                <a:ext cx="126832" cy="261114"/>
              </a:xfrm>
              <a:custGeom>
                <a:avLst/>
                <a:gdLst>
                  <a:gd name="T0" fmla="*/ 36 w 107"/>
                  <a:gd name="T1" fmla="*/ 0 h 222"/>
                  <a:gd name="T2" fmla="*/ 0 w 107"/>
                  <a:gd name="T3" fmla="*/ 0 h 222"/>
                  <a:gd name="T4" fmla="*/ 0 w 107"/>
                  <a:gd name="T5" fmla="*/ 133 h 222"/>
                  <a:gd name="T6" fmla="*/ 89 w 107"/>
                  <a:gd name="T7" fmla="*/ 221 h 222"/>
                  <a:gd name="T8" fmla="*/ 106 w 107"/>
                  <a:gd name="T9" fmla="*/ 195 h 222"/>
                  <a:gd name="T10" fmla="*/ 36 w 107"/>
                  <a:gd name="T11" fmla="*/ 114 h 222"/>
                  <a:gd name="T12" fmla="*/ 36 w 107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222">
                    <a:moveTo>
                      <a:pt x="36" y="0"/>
                    </a:moveTo>
                    <a:lnTo>
                      <a:pt x="0" y="0"/>
                    </a:lnTo>
                    <a:lnTo>
                      <a:pt x="0" y="133"/>
                    </a:lnTo>
                    <a:lnTo>
                      <a:pt x="89" y="221"/>
                    </a:lnTo>
                    <a:lnTo>
                      <a:pt x="106" y="195"/>
                    </a:lnTo>
                    <a:lnTo>
                      <a:pt x="36" y="114"/>
                    </a:lnTo>
                    <a:lnTo>
                      <a:pt x="36" y="0"/>
                    </a:ln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941705" y="3915728"/>
            <a:ext cx="9991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个人信用评分的方法可分为两大类：专家打分卡、数据挖掘。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76250" y="4422140"/>
            <a:ext cx="2425065" cy="1151255"/>
            <a:chOff x="6096000" y="2278018"/>
            <a:chExt cx="2425372" cy="1150982"/>
          </a:xfrm>
        </p:grpSpPr>
        <p:grpSp>
          <p:nvGrpSpPr>
            <p:cNvPr id="71" name="กลุ่ม 28678"/>
            <p:cNvGrpSpPr/>
            <p:nvPr/>
          </p:nvGrpSpPr>
          <p:grpSpPr>
            <a:xfrm>
              <a:off x="6096000" y="2278018"/>
              <a:ext cx="2425372" cy="1150982"/>
              <a:chOff x="12506325" y="4114800"/>
              <a:chExt cx="6115050" cy="290195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2" name="Freeform 6"/>
              <p:cNvSpPr/>
              <p:nvPr/>
            </p:nvSpPr>
            <p:spPr bwMode="auto">
              <a:xfrm>
                <a:off x="12528550" y="4114800"/>
                <a:ext cx="6092825" cy="2611438"/>
              </a:xfrm>
              <a:custGeom>
                <a:avLst/>
                <a:gdLst>
                  <a:gd name="T0" fmla="*/ 3838 w 3838"/>
                  <a:gd name="T1" fmla="*/ 815 h 1645"/>
                  <a:gd name="T2" fmla="*/ 1926 w 3838"/>
                  <a:gd name="T3" fmla="*/ 1645 h 1645"/>
                  <a:gd name="T4" fmla="*/ 0 w 3838"/>
                  <a:gd name="T5" fmla="*/ 815 h 1645"/>
                  <a:gd name="T6" fmla="*/ 1926 w 3838"/>
                  <a:gd name="T7" fmla="*/ 0 h 1645"/>
                  <a:gd name="T8" fmla="*/ 3838 w 3838"/>
                  <a:gd name="T9" fmla="*/ 815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8" h="1645">
                    <a:moveTo>
                      <a:pt x="3838" y="815"/>
                    </a:moveTo>
                    <a:lnTo>
                      <a:pt x="1926" y="1645"/>
                    </a:lnTo>
                    <a:lnTo>
                      <a:pt x="0" y="815"/>
                    </a:lnTo>
                    <a:lnTo>
                      <a:pt x="1926" y="0"/>
                    </a:lnTo>
                    <a:lnTo>
                      <a:pt x="3838" y="8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15541625" y="5408613"/>
                <a:ext cx="3079750" cy="1608138"/>
              </a:xfrm>
              <a:custGeom>
                <a:avLst/>
                <a:gdLst>
                  <a:gd name="T0" fmla="*/ 1940 w 1940"/>
                  <a:gd name="T1" fmla="*/ 0 h 1013"/>
                  <a:gd name="T2" fmla="*/ 0 w 1940"/>
                  <a:gd name="T3" fmla="*/ 830 h 1013"/>
                  <a:gd name="T4" fmla="*/ 0 w 1940"/>
                  <a:gd name="T5" fmla="*/ 1013 h 1013"/>
                  <a:gd name="T6" fmla="*/ 1940 w 1940"/>
                  <a:gd name="T7" fmla="*/ 197 h 1013"/>
                  <a:gd name="T8" fmla="*/ 1940 w 1940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1013">
                    <a:moveTo>
                      <a:pt x="1940" y="0"/>
                    </a:moveTo>
                    <a:lnTo>
                      <a:pt x="0" y="830"/>
                    </a:lnTo>
                    <a:lnTo>
                      <a:pt x="0" y="1013"/>
                    </a:lnTo>
                    <a:lnTo>
                      <a:pt x="1940" y="197"/>
                    </a:lnTo>
                    <a:lnTo>
                      <a:pt x="19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12506325" y="5408613"/>
                <a:ext cx="3035300" cy="1608138"/>
              </a:xfrm>
              <a:custGeom>
                <a:avLst/>
                <a:gdLst>
                  <a:gd name="T0" fmla="*/ 0 w 1912"/>
                  <a:gd name="T1" fmla="*/ 0 h 1013"/>
                  <a:gd name="T2" fmla="*/ 1912 w 1912"/>
                  <a:gd name="T3" fmla="*/ 830 h 1013"/>
                  <a:gd name="T4" fmla="*/ 1912 w 1912"/>
                  <a:gd name="T5" fmla="*/ 1013 h 1013"/>
                  <a:gd name="T6" fmla="*/ 0 w 1912"/>
                  <a:gd name="T7" fmla="*/ 197 h 1013"/>
                  <a:gd name="T8" fmla="*/ 0 w 1912"/>
                  <a:gd name="T9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2" h="1013">
                    <a:moveTo>
                      <a:pt x="0" y="0"/>
                    </a:moveTo>
                    <a:lnTo>
                      <a:pt x="1912" y="830"/>
                    </a:lnTo>
                    <a:lnTo>
                      <a:pt x="1912" y="1013"/>
                    </a:lnTo>
                    <a:lnTo>
                      <a:pt x="0" y="1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75" name="Freeform 116"/>
            <p:cNvSpPr>
              <a:spLocks noChangeArrowheads="1"/>
            </p:cNvSpPr>
            <p:nvPr/>
          </p:nvSpPr>
          <p:spPr bwMode="auto">
            <a:xfrm>
              <a:off x="7147758" y="2594331"/>
              <a:ext cx="330671" cy="34116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97205" y="5661343"/>
            <a:ext cx="2433955" cy="1151255"/>
            <a:chOff x="6116778" y="3786635"/>
            <a:chExt cx="2434187" cy="1150981"/>
          </a:xfrm>
        </p:grpSpPr>
        <p:grpSp>
          <p:nvGrpSpPr>
            <p:cNvPr id="77" name="กลุ่ม 28680"/>
            <p:cNvGrpSpPr/>
            <p:nvPr/>
          </p:nvGrpSpPr>
          <p:grpSpPr>
            <a:xfrm>
              <a:off x="6116778" y="3786635"/>
              <a:ext cx="2434187" cy="1150981"/>
              <a:chOff x="12550775" y="7372350"/>
              <a:chExt cx="6137275" cy="2901950"/>
            </a:xfrm>
            <a:gradFill>
              <a:gsLst>
                <a:gs pos="0">
                  <a:srgbClr val="F4B321"/>
                </a:gs>
                <a:gs pos="100000">
                  <a:srgbClr val="CD5E28"/>
                </a:gs>
              </a:gsLst>
              <a:lin ang="3600000" scaled="0"/>
            </a:gradFill>
          </p:grpSpPr>
          <p:sp>
            <p:nvSpPr>
              <p:cNvPr id="78" name="Freeform 9"/>
              <p:cNvSpPr/>
              <p:nvPr/>
            </p:nvSpPr>
            <p:spPr bwMode="auto">
              <a:xfrm>
                <a:off x="12574588" y="7372350"/>
                <a:ext cx="6091238" cy="2611438"/>
              </a:xfrm>
              <a:custGeom>
                <a:avLst/>
                <a:gdLst>
                  <a:gd name="T0" fmla="*/ 3837 w 3837"/>
                  <a:gd name="T1" fmla="*/ 830 h 1645"/>
                  <a:gd name="T2" fmla="*/ 1925 w 3837"/>
                  <a:gd name="T3" fmla="*/ 1645 h 1645"/>
                  <a:gd name="T4" fmla="*/ 0 w 3837"/>
                  <a:gd name="T5" fmla="*/ 830 h 1645"/>
                  <a:gd name="T6" fmla="*/ 1925 w 3837"/>
                  <a:gd name="T7" fmla="*/ 0 h 1645"/>
                  <a:gd name="T8" fmla="*/ 3837 w 3837"/>
                  <a:gd name="T9" fmla="*/ 830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7" h="1645">
                    <a:moveTo>
                      <a:pt x="3837" y="830"/>
                    </a:moveTo>
                    <a:lnTo>
                      <a:pt x="1925" y="1645"/>
                    </a:lnTo>
                    <a:lnTo>
                      <a:pt x="0" y="830"/>
                    </a:lnTo>
                    <a:lnTo>
                      <a:pt x="1925" y="0"/>
                    </a:lnTo>
                    <a:lnTo>
                      <a:pt x="3837" y="83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79" name="Freeform 10"/>
              <p:cNvSpPr/>
              <p:nvPr/>
            </p:nvSpPr>
            <p:spPr bwMode="auto">
              <a:xfrm>
                <a:off x="15630525" y="8689975"/>
                <a:ext cx="3057525" cy="1584325"/>
              </a:xfrm>
              <a:custGeom>
                <a:avLst/>
                <a:gdLst>
                  <a:gd name="T0" fmla="*/ 1926 w 1926"/>
                  <a:gd name="T1" fmla="*/ 0 h 998"/>
                  <a:gd name="T2" fmla="*/ 0 w 1926"/>
                  <a:gd name="T3" fmla="*/ 815 h 998"/>
                  <a:gd name="T4" fmla="*/ 0 w 1926"/>
                  <a:gd name="T5" fmla="*/ 998 h 998"/>
                  <a:gd name="T6" fmla="*/ 1926 w 1926"/>
                  <a:gd name="T7" fmla="*/ 183 h 998"/>
                  <a:gd name="T8" fmla="*/ 1926 w 1926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6" h="998">
                    <a:moveTo>
                      <a:pt x="1926" y="0"/>
                    </a:moveTo>
                    <a:lnTo>
                      <a:pt x="0" y="815"/>
                    </a:lnTo>
                    <a:lnTo>
                      <a:pt x="0" y="998"/>
                    </a:lnTo>
                    <a:lnTo>
                      <a:pt x="1926" y="183"/>
                    </a:lnTo>
                    <a:lnTo>
                      <a:pt x="192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  <p:sp>
            <p:nvSpPr>
              <p:cNvPr id="80" name="Freeform 11"/>
              <p:cNvSpPr/>
              <p:nvPr/>
            </p:nvSpPr>
            <p:spPr bwMode="auto">
              <a:xfrm>
                <a:off x="12550775" y="8689975"/>
                <a:ext cx="3079750" cy="1584325"/>
              </a:xfrm>
              <a:custGeom>
                <a:avLst/>
                <a:gdLst>
                  <a:gd name="T0" fmla="*/ 0 w 1940"/>
                  <a:gd name="T1" fmla="*/ 0 h 998"/>
                  <a:gd name="T2" fmla="*/ 1940 w 1940"/>
                  <a:gd name="T3" fmla="*/ 815 h 998"/>
                  <a:gd name="T4" fmla="*/ 1940 w 1940"/>
                  <a:gd name="T5" fmla="*/ 998 h 998"/>
                  <a:gd name="T6" fmla="*/ 0 w 1940"/>
                  <a:gd name="T7" fmla="*/ 183 h 998"/>
                  <a:gd name="T8" fmla="*/ 0 w 1940"/>
                  <a:gd name="T9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0" h="998">
                    <a:moveTo>
                      <a:pt x="0" y="0"/>
                    </a:moveTo>
                    <a:lnTo>
                      <a:pt x="1940" y="815"/>
                    </a:lnTo>
                    <a:lnTo>
                      <a:pt x="1940" y="998"/>
                    </a:lnTo>
                    <a:lnTo>
                      <a:pt x="0" y="18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920D"/>
                  </a:gs>
                  <a:gs pos="100000">
                    <a:srgbClr val="EE471E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th-TH" dirty="0">
                  <a:solidFill>
                    <a:schemeClr val="lt1"/>
                  </a:solidFill>
                  <a:latin typeface="思源黑体 CN Bold" panose="020B0800000000000000" pitchFamily="34" charset="-122"/>
                </a:endParaRPr>
              </a:p>
            </p:txBody>
          </p:sp>
        </p:grpSp>
        <p:sp>
          <p:nvSpPr>
            <p:cNvPr id="81" name="Freeform 39"/>
            <p:cNvSpPr>
              <a:spLocks noChangeArrowheads="1"/>
            </p:cNvSpPr>
            <p:nvPr/>
          </p:nvSpPr>
          <p:spPr bwMode="auto">
            <a:xfrm>
              <a:off x="7134535" y="4089123"/>
              <a:ext cx="330671" cy="330671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wrap="none" lIns="17145" tIns="8573" rIns="17145" bIns="8573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3075940" y="4675188"/>
            <a:ext cx="831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专家打分卡法相对传统，虽然容易理解，可操作性强，适应范围广，但是人为的参与度较大，具有一定的主观性，效率低。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3021965" y="5914390"/>
            <a:ext cx="8327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利用大量的历史数据，训练评分模型，再利用模型进行自动化评分的数据挖掘方法，基于数据，效率高，比较适合于数据基础好客户多的银行或机构。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24510" y="1169035"/>
            <a:ext cx="10447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因此依据数据挖掘方法实现银行客户信用评分，降低银行风险，对银行业来说就是一件可行而又有意义的事情。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8015" y="3547110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二、挖掘目标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8015" y="4203700"/>
            <a:ext cx="10184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个人信用评分是一种统计或定量方法，用于预测贷款申请者或现存借款人将来发生违约或拖欠的概率。简单的说，就是将贷款客户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区分为 “好“ 客户和 客户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3269162" cy="687532"/>
            <a:chOff x="3048215" y="2803828"/>
            <a:chExt cx="3269162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821728" y="2803828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挖掘目标的定义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43560" y="996950"/>
            <a:ext cx="688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三、个人信用评分的影响因素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152946" y="2910107"/>
            <a:ext cx="2002790" cy="3655060"/>
            <a:chOff x="5152946" y="2671982"/>
            <a:chExt cx="2002790" cy="3655060"/>
          </a:xfrm>
        </p:grpSpPr>
        <p:sp>
          <p:nvSpPr>
            <p:cNvPr id="9" name="空心弧 8"/>
            <p:cNvSpPr/>
            <p:nvPr/>
          </p:nvSpPr>
          <p:spPr>
            <a:xfrm>
              <a:off x="5153025" y="267198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388769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59016" y="3200302"/>
              <a:ext cx="127063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个人经济情况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52946" y="4573807"/>
              <a:ext cx="200279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个人经济情况指标是对个人信用水平影响最大的指标。指标包括个人月平均收入、配偶月平均收入、债务收入比、不动产情况、金融资产情况等。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00030" y="2914869"/>
            <a:ext cx="2105660" cy="2799715"/>
            <a:chOff x="1500030" y="2676744"/>
            <a:chExt cx="2105660" cy="2799715"/>
          </a:xfrm>
        </p:grpSpPr>
        <p:sp>
          <p:nvSpPr>
            <p:cNvPr id="16" name="空心弧 15"/>
            <p:cNvSpPr/>
            <p:nvPr/>
          </p:nvSpPr>
          <p:spPr>
            <a:xfrm>
              <a:off x="1610916" y="2676744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846660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06747" y="3199984"/>
              <a:ext cx="129222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个人基本情况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00030" y="4554439"/>
              <a:ext cx="210566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指标包括年龄、 现址居住年限、 文化程度、 婚姻状况、 健康状况等。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79724" y="2910107"/>
            <a:ext cx="2109470" cy="3378200"/>
            <a:chOff x="8579724" y="2671982"/>
            <a:chExt cx="2109470" cy="3378200"/>
          </a:xfrm>
        </p:grpSpPr>
        <p:sp>
          <p:nvSpPr>
            <p:cNvPr id="23" name="空心弧 22"/>
            <p:cNvSpPr/>
            <p:nvPr/>
          </p:nvSpPr>
          <p:spPr>
            <a:xfrm>
              <a:off x="8691563" y="267198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27307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996919" y="3209192"/>
              <a:ext cx="1288415" cy="8299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gradFill>
                    <a:gsLst>
                      <a:gs pos="0">
                        <a:srgbClr val="F5AD14"/>
                      </a:gs>
                      <a:gs pos="100000">
                        <a:srgbClr val="F02307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历史信用记录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579724" y="4573807"/>
              <a:ext cx="2109470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指标包括个人贷款或信用卡记录年限、 个人贷款违约及 信用卡恶意透支情况、 公安、司法不良记录以及其他不良信用记录等。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269854" y="2060057"/>
            <a:ext cx="2110105" cy="2715362"/>
            <a:chOff x="3269854" y="1821932"/>
            <a:chExt cx="2110105" cy="2715362"/>
          </a:xfrm>
        </p:grpSpPr>
        <p:sp>
          <p:nvSpPr>
            <p:cNvPr id="30" name="空心弧 29"/>
            <p:cNvSpPr/>
            <p:nvPr/>
          </p:nvSpPr>
          <p:spPr>
            <a:xfrm flipV="1">
              <a:off x="3381375" y="2651344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617119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13401" y="3276871"/>
              <a:ext cx="1223010" cy="7067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个人工作情况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69854" y="1821932"/>
              <a:ext cx="211010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指标包括职业或单位、职位或职称、 现岗位工作年限、单位和行业发展现状及前景等。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8219" y="2069736"/>
            <a:ext cx="2346326" cy="2681871"/>
            <a:chOff x="6698219" y="1831611"/>
            <a:chExt cx="2346326" cy="2681871"/>
          </a:xfrm>
        </p:grpSpPr>
        <p:sp>
          <p:nvSpPr>
            <p:cNvPr id="37" name="空心弧 36"/>
            <p:cNvSpPr/>
            <p:nvPr/>
          </p:nvSpPr>
          <p:spPr>
            <a:xfrm flipV="1">
              <a:off x="6919913" y="2627532"/>
              <a:ext cx="1885950" cy="1885950"/>
            </a:xfrm>
            <a:prstGeom prst="blockArc">
              <a:avLst>
                <a:gd name="adj1" fmla="val 10800000"/>
                <a:gd name="adj2" fmla="val 21547217"/>
                <a:gd name="adj3" fmla="val 6140"/>
              </a:avLst>
            </a:prstGeom>
            <a:gradFill>
              <a:gsLst>
                <a:gs pos="0">
                  <a:srgbClr val="F7B733"/>
                </a:gs>
                <a:gs pos="71000">
                  <a:srgbClr val="FC4A1A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155657" y="2907726"/>
              <a:ext cx="1414463" cy="1414463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Bold" panose="020B0800000000000000" pitchFamily="34" charset="-122"/>
                <a:ea typeface="黑体" panose="02010609060101010101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276704" y="3107326"/>
              <a:ext cx="1189355" cy="1014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与金融机构关系情况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698219" y="1831611"/>
              <a:ext cx="234632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指标包括信用卡使用情况、银行账户情况 和对银行业务贡献等。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数据的准备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Data preparation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8978874" y="26178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flipV="1">
            <a:off x="0" y="-1"/>
            <a:ext cx="667657" cy="667657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0800000" flipV="1">
            <a:off x="11720285" y="6386286"/>
            <a:ext cx="471714" cy="471714"/>
          </a:xfrm>
          <a:prstGeom prst="rtTriangle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4400" y="176833"/>
            <a:ext cx="2419818" cy="687532"/>
            <a:chOff x="3048215" y="2803828"/>
            <a:chExt cx="2419818" cy="687532"/>
          </a:xfrm>
        </p:grpSpPr>
        <p:sp>
          <p:nvSpPr>
            <p:cNvPr id="43" name="文本框 42"/>
            <p:cNvSpPr txBox="1"/>
            <p:nvPr/>
          </p:nvSpPr>
          <p:spPr>
            <a:xfrm>
              <a:off x="5031153" y="2803828"/>
              <a:ext cx="43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0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48215" y="2907795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数据的准备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69160" y="4032885"/>
            <a:ext cx="7229475" cy="2495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6375" y="3533140"/>
            <a:ext cx="2911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读入数据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060" y="657860"/>
            <a:ext cx="5038725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19225" y="1074420"/>
            <a:ext cx="157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影响因素分类：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 flipH="1">
            <a:off x="-1" y="0"/>
            <a:ext cx="12205569" cy="6858000"/>
          </a:xfrm>
          <a:prstGeom prst="rect">
            <a:avLst/>
          </a:prstGeom>
          <a:gradFill flip="none" rotWithShape="1">
            <a:gsLst>
              <a:gs pos="0">
                <a:srgbClr val="F5AD14"/>
              </a:gs>
              <a:gs pos="100000">
                <a:srgbClr val="F01D0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 flipH="1">
            <a:off x="1012427" y="-7696"/>
            <a:ext cx="11132616" cy="6858000"/>
          </a:xfrm>
          <a:prstGeom prst="parallelogram">
            <a:avLst>
              <a:gd name="adj" fmla="val 500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平行四边形 36"/>
          <p:cNvSpPr/>
          <p:nvPr/>
        </p:nvSpPr>
        <p:spPr bwMode="auto">
          <a:xfrm flipH="1">
            <a:off x="20982" y="2933421"/>
            <a:ext cx="3902610" cy="3924579"/>
          </a:xfrm>
          <a:prstGeom prst="parallelogram">
            <a:avLst>
              <a:gd name="adj" fmla="val 48251"/>
            </a:avLst>
          </a:prstGeom>
          <a:gradFill>
            <a:gsLst>
              <a:gs pos="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 flipH="1">
            <a:off x="0" y="1830611"/>
            <a:ext cx="1701381" cy="3586694"/>
          </a:xfrm>
          <a:custGeom>
            <a:avLst/>
            <a:gdLst>
              <a:gd name="connsiteX0" fmla="*/ 1701381 w 1701381"/>
              <a:gd name="connsiteY0" fmla="*/ 0 h 3586694"/>
              <a:gd name="connsiteX1" fmla="*/ 1701381 w 1701381"/>
              <a:gd name="connsiteY1" fmla="*/ 1691084 h 3586694"/>
              <a:gd name="connsiteX2" fmla="*/ 802181 w 1701381"/>
              <a:gd name="connsiteY2" fmla="*/ 3586694 h 3586694"/>
              <a:gd name="connsiteX3" fmla="*/ 0 w 1701381"/>
              <a:gd name="connsiteY3" fmla="*/ 3586694 h 35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381" h="3586694">
                <a:moveTo>
                  <a:pt x="1701381" y="0"/>
                </a:moveTo>
                <a:lnTo>
                  <a:pt x="1701381" y="1691084"/>
                </a:lnTo>
                <a:lnTo>
                  <a:pt x="802181" y="3586694"/>
                </a:lnTo>
                <a:lnTo>
                  <a:pt x="0" y="35866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1" name="直角三角形 40"/>
          <p:cNvSpPr/>
          <p:nvPr/>
        </p:nvSpPr>
        <p:spPr bwMode="auto">
          <a:xfrm>
            <a:off x="-6784" y="4293097"/>
            <a:ext cx="1280842" cy="2557208"/>
          </a:xfrm>
          <a:prstGeom prst="rtTriangl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43" name="直角三角形 42"/>
          <p:cNvSpPr/>
          <p:nvPr/>
        </p:nvSpPr>
        <p:spPr bwMode="auto">
          <a:xfrm rot="10800000">
            <a:off x="10708120" y="0"/>
            <a:ext cx="1490664" cy="2976119"/>
          </a:xfrm>
          <a:prstGeom prst="rtTriangl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建筑的高楼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550305"/>
            <a:ext cx="5832858" cy="5307695"/>
          </a:xfrm>
          <a:prstGeom prst="rect">
            <a:avLst/>
          </a:prstGeom>
          <a:effectLst>
            <a:outerShdw blurRad="254000" dist="127000" dir="18900000" sx="101000" sy="101000" algn="bl" rotWithShape="0">
              <a:schemeClr val="accent2">
                <a:lumMod val="60000"/>
                <a:lumOff val="40000"/>
                <a:alpha val="30000"/>
              </a:scheme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4523730" y="2393250"/>
            <a:ext cx="5303503" cy="1587059"/>
            <a:chOff x="4523730" y="2393250"/>
            <a:chExt cx="5303503" cy="1587059"/>
          </a:xfrm>
        </p:grpSpPr>
        <p:sp>
          <p:nvSpPr>
            <p:cNvPr id="76" name="文本框 75"/>
            <p:cNvSpPr txBox="1"/>
            <p:nvPr/>
          </p:nvSpPr>
          <p:spPr>
            <a:xfrm>
              <a:off x="4523730" y="2393250"/>
              <a:ext cx="1402080" cy="156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gradFill>
                    <a:gsLst>
                      <a:gs pos="100000">
                        <a:srgbClr val="F02307"/>
                      </a:gs>
                      <a:gs pos="0">
                        <a:srgbClr val="F5AD14"/>
                      </a:gs>
                    </a:gsLst>
                    <a:lin ang="27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9600" dirty="0">
                <a:gradFill>
                  <a:gsLst>
                    <a:gs pos="100000">
                      <a:srgbClr val="F02307"/>
                    </a:gs>
                    <a:gs pos="0">
                      <a:srgbClr val="F5AD14"/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448102" y="2663968"/>
              <a:ext cx="29768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数据的探索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687469" y="3980309"/>
              <a:ext cx="5139764" cy="0"/>
            </a:xfrm>
            <a:prstGeom prst="line">
              <a:avLst/>
            </a:prstGeom>
            <a:noFill/>
            <a:ln w="38100" cap="flat" cmpd="sng" algn="ctr">
              <a:solidFill>
                <a:srgbClr val="F5AD14"/>
              </a:solidFill>
              <a:prstDash val="solid"/>
              <a:miter lim="800000"/>
            </a:ln>
            <a:effectLst/>
          </p:spPr>
        </p:cxnSp>
        <p:sp>
          <p:nvSpPr>
            <p:cNvPr id="79" name="文本框 78"/>
            <p:cNvSpPr txBox="1"/>
            <p:nvPr/>
          </p:nvSpPr>
          <p:spPr>
            <a:xfrm>
              <a:off x="6490144" y="3364071"/>
              <a:ext cx="3337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14000"/>
                </a:lnSpc>
              </a:pPr>
              <a:r>
                <a:rPr lang="en-US" altLang="zh-CN" sz="12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sym typeface="+mn-ea"/>
                </a:rPr>
                <a:t>Data exploration</a:t>
              </a:r>
            </a:p>
          </p:txBody>
        </p:sp>
        <p:sp>
          <p:nvSpPr>
            <p:cNvPr id="75" name="Freeform 5"/>
            <p:cNvSpPr/>
            <p:nvPr/>
          </p:nvSpPr>
          <p:spPr bwMode="auto">
            <a:xfrm rot="16936325">
              <a:off x="9026499" y="2579761"/>
              <a:ext cx="401512" cy="449890"/>
            </a:xfrm>
            <a:custGeom>
              <a:avLst/>
              <a:gdLst>
                <a:gd name="T0" fmla="*/ 0 w 1255"/>
                <a:gd name="T1" fmla="*/ 452 h 1406"/>
                <a:gd name="T2" fmla="*/ 0 w 1255"/>
                <a:gd name="T3" fmla="*/ 954 h 1406"/>
                <a:gd name="T4" fmla="*/ 96 w 1255"/>
                <a:gd name="T5" fmla="*/ 1120 h 1406"/>
                <a:gd name="T6" fmla="*/ 531 w 1255"/>
                <a:gd name="T7" fmla="*/ 1372 h 1406"/>
                <a:gd name="T8" fmla="*/ 724 w 1255"/>
                <a:gd name="T9" fmla="*/ 1372 h 1406"/>
                <a:gd name="T10" fmla="*/ 1159 w 1255"/>
                <a:gd name="T11" fmla="*/ 1120 h 1406"/>
                <a:gd name="T12" fmla="*/ 1255 w 1255"/>
                <a:gd name="T13" fmla="*/ 954 h 1406"/>
                <a:gd name="T14" fmla="*/ 1255 w 1255"/>
                <a:gd name="T15" fmla="*/ 452 h 1406"/>
                <a:gd name="T16" fmla="*/ 1159 w 1255"/>
                <a:gd name="T17" fmla="*/ 285 h 1406"/>
                <a:gd name="T18" fmla="*/ 724 w 1255"/>
                <a:gd name="T19" fmla="*/ 34 h 1406"/>
                <a:gd name="T20" fmla="*/ 531 w 1255"/>
                <a:gd name="T21" fmla="*/ 34 h 1406"/>
                <a:gd name="T22" fmla="*/ 96 w 1255"/>
                <a:gd name="T23" fmla="*/ 285 h 1406"/>
                <a:gd name="T24" fmla="*/ 0 w 1255"/>
                <a:gd name="T25" fmla="*/ 452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5" h="1406">
                  <a:moveTo>
                    <a:pt x="0" y="452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0" y="1023"/>
                    <a:pt x="37" y="1086"/>
                    <a:pt x="96" y="1120"/>
                  </a:cubicBezTo>
                  <a:cubicBezTo>
                    <a:pt x="531" y="1372"/>
                    <a:pt x="531" y="1372"/>
                    <a:pt x="531" y="1372"/>
                  </a:cubicBezTo>
                  <a:cubicBezTo>
                    <a:pt x="591" y="1406"/>
                    <a:pt x="664" y="1406"/>
                    <a:pt x="724" y="1372"/>
                  </a:cubicBezTo>
                  <a:cubicBezTo>
                    <a:pt x="1159" y="1120"/>
                    <a:pt x="1159" y="1120"/>
                    <a:pt x="1159" y="1120"/>
                  </a:cubicBezTo>
                  <a:cubicBezTo>
                    <a:pt x="1218" y="1086"/>
                    <a:pt x="1255" y="1023"/>
                    <a:pt x="1255" y="954"/>
                  </a:cubicBezTo>
                  <a:cubicBezTo>
                    <a:pt x="1255" y="452"/>
                    <a:pt x="1255" y="452"/>
                    <a:pt x="1255" y="452"/>
                  </a:cubicBezTo>
                  <a:cubicBezTo>
                    <a:pt x="1255" y="383"/>
                    <a:pt x="1218" y="319"/>
                    <a:pt x="1159" y="285"/>
                  </a:cubicBezTo>
                  <a:cubicBezTo>
                    <a:pt x="724" y="34"/>
                    <a:pt x="724" y="34"/>
                    <a:pt x="724" y="34"/>
                  </a:cubicBezTo>
                  <a:cubicBezTo>
                    <a:pt x="664" y="0"/>
                    <a:pt x="591" y="0"/>
                    <a:pt x="531" y="34"/>
                  </a:cubicBezTo>
                  <a:cubicBezTo>
                    <a:pt x="96" y="285"/>
                    <a:pt x="96" y="285"/>
                    <a:pt x="96" y="285"/>
                  </a:cubicBezTo>
                  <a:cubicBezTo>
                    <a:pt x="37" y="319"/>
                    <a:pt x="0" y="383"/>
                    <a:pt x="0" y="452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31000">
                    <a:srgbClr val="F5AD14">
                      <a:alpha val="0"/>
                    </a:srgbClr>
                  </a:gs>
                  <a:gs pos="100000">
                    <a:srgbClr val="F02307"/>
                  </a:gs>
                </a:gsLst>
                <a:lin ang="27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80" name="平行四边形 79"/>
          <p:cNvSpPr/>
          <p:nvPr/>
        </p:nvSpPr>
        <p:spPr bwMode="auto">
          <a:xfrm flipH="1">
            <a:off x="9814088" y="0"/>
            <a:ext cx="3561618" cy="4760686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1" name="平行四边形 80"/>
          <p:cNvSpPr/>
          <p:nvPr/>
        </p:nvSpPr>
        <p:spPr bwMode="auto">
          <a:xfrm flipH="1">
            <a:off x="9308496" y="198806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82" name="平行四边形 81"/>
          <p:cNvSpPr/>
          <p:nvPr/>
        </p:nvSpPr>
        <p:spPr bwMode="auto">
          <a:xfrm flipH="1">
            <a:off x="-267740" y="-6819"/>
            <a:ext cx="2416609" cy="3230194"/>
          </a:xfrm>
          <a:prstGeom prst="parallelogram">
            <a:avLst>
              <a:gd name="adj" fmla="val 66944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solidFill>
                <a:srgbClr val="000000"/>
              </a:solidFill>
              <a:latin typeface="思源黑体 CN Bold" panose="020B0800000000000000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90335" y="4145915"/>
            <a:ext cx="4087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一、数据的描述统计</a:t>
            </a:r>
          </a:p>
          <a:p>
            <a:r>
              <a:rPr lang="zh-CN" altLang="en-US" sz="2000"/>
              <a:t>二、变量间相关性分析</a:t>
            </a:r>
          </a:p>
          <a:p>
            <a:r>
              <a:rPr lang="zh-CN" altLang="en-US" sz="2000"/>
              <a:t>三、归一化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VjYzhjMWM1YWFiZGMzMDA2NGY5YzM1MDJiYjg5Y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30,&quot;width&quot;:1138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bbd9f6-f71d-420e-9b1f-c203f15652a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1612</Words>
  <Application>Microsoft Office PowerPoint</Application>
  <PresentationFormat>宽屏</PresentationFormat>
  <Paragraphs>236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-apple-system</vt:lpstr>
      <vt:lpstr>等线</vt:lpstr>
      <vt:lpstr>思源黑体 CN Bold</vt:lpstr>
      <vt:lpstr>思源黑体 CN Light</vt:lpstr>
      <vt:lpstr>宋体</vt:lpstr>
      <vt:lpstr>微软雅黑</vt:lpstr>
      <vt:lpstr>优设标题黑</vt:lpstr>
      <vt:lpstr>Arial</vt:lpstr>
      <vt:lpstr>Impact</vt:lpstr>
      <vt:lpstr>Office 主题​​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黄橙渐变动感几何风科技公司创业路演ppt模板</dc:title>
  <dc:creator>刘 宇</dc:creator>
  <cp:keywords>PPT世界</cp:keywords>
  <dc:description>www.51pptmoban.com</dc:description>
  <cp:lastModifiedBy>陈 阡陌</cp:lastModifiedBy>
  <cp:revision>46</cp:revision>
  <dcterms:created xsi:type="dcterms:W3CDTF">2021-10-16T17:25:00Z</dcterms:created>
  <dcterms:modified xsi:type="dcterms:W3CDTF">2023-06-30T11:55:18Z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3F2B89C5796B461D90A4867C56E73D76</vt:lpwstr>
  </property>
  <property fmtid="{D5CDD505-2E9C-101B-9397-08002B2CF9AE}" pid="3" name="KSOProductBuildVer">
    <vt:lpwstr>2052-11.1.0.11636</vt:lpwstr>
  </property>
</Properties>
</file>